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9" r:id="rId9"/>
    <p:sldId id="270" r:id="rId10"/>
    <p:sldId id="271" r:id="rId11"/>
    <p:sldId id="265" r:id="rId12"/>
    <p:sldId id="272" r:id="rId13"/>
    <p:sldId id="266" r:id="rId14"/>
    <p:sldId id="273" r:id="rId15"/>
    <p:sldId id="274" r:id="rId16"/>
    <p:sldId id="276" r:id="rId17"/>
    <p:sldId id="277" r:id="rId18"/>
    <p:sldId id="267" r:id="rId19"/>
    <p:sldId id="268" r:id="rId20"/>
  </p:sldIdLst>
  <p:sldSz cx="12192000" cy="6858000"/>
  <p:notesSz cx="6858000" cy="9144000"/>
  <p:embeddedFontLs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Dosis" pitchFamily="2" charset="0"/>
      <p:regular r:id="rId26"/>
      <p:bold r:id="rId27"/>
    </p:embeddedFont>
    <p:embeddedFont>
      <p:font typeface="Montserrat" panose="00000500000000000000" pitchFamily="50" charset="0"/>
      <p:regular r:id="rId28"/>
      <p:bold r:id="rId29"/>
      <p:italic r:id="rId30"/>
      <p:bold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2" roundtripDataSignature="AMtx7mgSFzXhIhhYlLLhnkhKkY8Esvvaw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2" d="100"/>
          <a:sy n="62" d="100"/>
        </p:scale>
        <p:origin x="80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customschemas.google.com/relationships/presentationmetadata" Target="meta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cf82d40dce_0_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gcf82d40dce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048832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219997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874853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797237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2075152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295138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cf82d40dce_0_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8" name="Google Shape;88;gcf82d40dce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cf82d40dce_0_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gcf82d40dce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cf82d40dce_6_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gcf82d40dce_6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cf82d40dce_0_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gcf82d40dce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cf82d40dce_0_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gcf82d40dce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144915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cf82d40dce_0_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gcf82d40dce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399793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g10f6edec7b9_0_4"/>
          <p:cNvSpPr txBox="1">
            <a:spLocks noGrp="1"/>
          </p:cNvSpPr>
          <p:nvPr>
            <p:ph type="ctrTitle"/>
          </p:nvPr>
        </p:nvSpPr>
        <p:spPr>
          <a:xfrm>
            <a:off x="415606" y="992767"/>
            <a:ext cx="5588700" cy="24123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ontserrat"/>
              <a:buNone/>
              <a:defRPr sz="4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ontserrat"/>
              <a:buNone/>
              <a:defRPr sz="4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ontserrat"/>
              <a:buNone/>
              <a:defRPr sz="4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ontserrat"/>
              <a:buNone/>
              <a:defRPr sz="4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ontserrat"/>
              <a:buNone/>
              <a:defRPr sz="4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ontserrat"/>
              <a:buNone/>
              <a:defRPr sz="4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ontserrat"/>
              <a:buNone/>
              <a:defRPr sz="4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ontserrat"/>
              <a:buNone/>
              <a:defRPr sz="4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ontserrat"/>
              <a:buNone/>
              <a:defRPr sz="4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5" name="Google Shape;15;g10f6edec7b9_0_4"/>
          <p:cNvSpPr txBox="1">
            <a:spLocks noGrp="1"/>
          </p:cNvSpPr>
          <p:nvPr>
            <p:ph type="subTitle" idx="1"/>
          </p:nvPr>
        </p:nvSpPr>
        <p:spPr>
          <a:xfrm>
            <a:off x="415600" y="3540867"/>
            <a:ext cx="5588700" cy="1292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6" name="Google Shape;16;g10f6edec7b9_0_4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g10f6edec7b9_0_39"/>
          <p:cNvSpPr txBox="1">
            <a:spLocks noGrp="1"/>
          </p:cNvSpPr>
          <p:nvPr>
            <p:ph type="title" hasCustomPrompt="1"/>
          </p:nvPr>
        </p:nvSpPr>
        <p:spPr>
          <a:xfrm>
            <a:off x="500400" y="1474833"/>
            <a:ext cx="11360700" cy="26181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50" name="Google Shape;50;g10f6edec7b9_0_39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700" cy="1734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81000" algn="ctr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 algn="ct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algn="ctr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algn="ctr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algn="ct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algn="ctr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algn="ctr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algn="ct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algn="ctr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51" name="Google Shape;51;g10f6edec7b9_0_39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10f6edec7b9_0_43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10f6edec7b9_0_45"/>
          <p:cNvSpPr txBox="1">
            <a:spLocks noGrp="1"/>
          </p:cNvSpPr>
          <p:nvPr>
            <p:ph type="title"/>
          </p:nvPr>
        </p:nvSpPr>
        <p:spPr>
          <a:xfrm>
            <a:off x="242589" y="213297"/>
            <a:ext cx="10515600" cy="46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g10f6edec7b9_0_4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925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1pPr>
            <a:lvl2pPr marL="914400" lvl="1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2pPr>
            <a:lvl3pPr marL="1371600" lvl="2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3pPr>
            <a:lvl4pPr marL="1828800" lvl="3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4pPr>
            <a:lvl5pPr marL="2286000" lvl="4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5pPr>
            <a:lvl6pPr marL="2743200" lvl="5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57" name="Google Shape;57;g10f6edec7b9_0_4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9pPr>
          </a:lstStyle>
          <a:p>
            <a:endParaRPr/>
          </a:p>
        </p:txBody>
      </p:sp>
      <p:sp>
        <p:nvSpPr>
          <p:cNvPr id="58" name="Google Shape;58;g10f6edec7b9_0_4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9pPr>
          </a:lstStyle>
          <a:p>
            <a:endParaRPr/>
          </a:p>
        </p:txBody>
      </p:sp>
      <p:sp>
        <p:nvSpPr>
          <p:cNvPr id="59" name="Google Shape;59;g10f6edec7b9_0_4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g10f6edec7b9_0_8"/>
          <p:cNvSpPr txBox="1">
            <a:spLocks noGrp="1"/>
          </p:cNvSpPr>
          <p:nvPr>
            <p:ph type="title"/>
          </p:nvPr>
        </p:nvSpPr>
        <p:spPr>
          <a:xfrm>
            <a:off x="933600" y="2867800"/>
            <a:ext cx="10324800" cy="1122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500"/>
              <a:buFont typeface="Montserrat"/>
              <a:buNone/>
              <a:defRPr sz="55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Montserrat"/>
              <a:buNone/>
              <a:defRPr sz="5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Montserrat"/>
              <a:buNone/>
              <a:defRPr sz="5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Montserrat"/>
              <a:buNone/>
              <a:defRPr sz="5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Montserrat"/>
              <a:buNone/>
              <a:defRPr sz="5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Montserrat"/>
              <a:buNone/>
              <a:defRPr sz="5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Montserrat"/>
              <a:buNone/>
              <a:defRPr sz="5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Montserrat"/>
              <a:buNone/>
              <a:defRPr sz="5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Montserrat"/>
              <a:buNone/>
              <a:defRPr sz="5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9" name="Google Shape;19;g10f6edec7b9_0_8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g10f6edec7b9_0_11"/>
          <p:cNvSpPr txBox="1">
            <a:spLocks noGrp="1"/>
          </p:cNvSpPr>
          <p:nvPr>
            <p:ph type="title"/>
          </p:nvPr>
        </p:nvSpPr>
        <p:spPr>
          <a:xfrm>
            <a:off x="585800" y="593367"/>
            <a:ext cx="111909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2" name="Google Shape;22;g10f6edec7b9_0_1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492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●"/>
              <a:defRPr sz="1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492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492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492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492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492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492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492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492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3" name="Google Shape;23;g10f6edec7b9_0_1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1">
  <p:cSld name="TITLE_AND_BODY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g10f6edec7b9_0_15"/>
          <p:cNvSpPr txBox="1">
            <a:spLocks noGrp="1"/>
          </p:cNvSpPr>
          <p:nvPr>
            <p:ph type="title"/>
          </p:nvPr>
        </p:nvSpPr>
        <p:spPr>
          <a:xfrm>
            <a:off x="585800" y="593367"/>
            <a:ext cx="111909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6" name="Google Shape;26;g10f6edec7b9_0_1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492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●"/>
              <a:defRPr sz="1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492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492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492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492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492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492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492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492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7" name="Google Shape;27;g10f6edec7b9_0_15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g10f6edec7b9_0_19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g10f6edec7b9_0_19"/>
          <p:cNvSpPr txBox="1">
            <a:spLocks noGrp="1"/>
          </p:cNvSpPr>
          <p:nvPr>
            <p:ph type="body" idx="1"/>
          </p:nvPr>
        </p:nvSpPr>
        <p:spPr>
          <a:xfrm>
            <a:off x="415600" y="2689900"/>
            <a:ext cx="5333100" cy="3402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1" name="Google Shape;31;g10f6edec7b9_0_19"/>
          <p:cNvSpPr txBox="1">
            <a:spLocks noGrp="1"/>
          </p:cNvSpPr>
          <p:nvPr>
            <p:ph type="body" idx="2"/>
          </p:nvPr>
        </p:nvSpPr>
        <p:spPr>
          <a:xfrm>
            <a:off x="6443200" y="2883767"/>
            <a:ext cx="5333100" cy="3207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2" name="Google Shape;32;g10f6edec7b9_0_19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g10f6edec7b9_0_25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7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36" name="Google Shape;36;g10f6edec7b9_0_25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7" name="Google Shape;37;g10f6edec7b9_0_25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g10f6edec7b9_0_29"/>
          <p:cNvSpPr txBox="1">
            <a:spLocks noGrp="1"/>
          </p:cNvSpPr>
          <p:nvPr>
            <p:ph type="title"/>
          </p:nvPr>
        </p:nvSpPr>
        <p:spPr>
          <a:xfrm>
            <a:off x="1850800" y="701800"/>
            <a:ext cx="8490300" cy="5454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500"/>
              <a:buFont typeface="Montserrat"/>
              <a:buNone/>
              <a:defRPr sz="55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500"/>
              <a:buFont typeface="Montserrat"/>
              <a:buNone/>
              <a:defRPr sz="5500" b="1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5500"/>
              <a:buFont typeface="Montserrat"/>
              <a:buNone/>
              <a:defRPr sz="5500" b="1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5500"/>
              <a:buFont typeface="Montserrat"/>
              <a:buNone/>
              <a:defRPr sz="5500" b="1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5500"/>
              <a:buFont typeface="Montserrat"/>
              <a:buNone/>
              <a:defRPr sz="5500" b="1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5500"/>
              <a:buFont typeface="Montserrat"/>
              <a:buNone/>
              <a:defRPr sz="5500" b="1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5500"/>
              <a:buFont typeface="Montserrat"/>
              <a:buNone/>
              <a:defRPr sz="5500" b="1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5500"/>
              <a:buFont typeface="Montserrat"/>
              <a:buNone/>
              <a:defRPr sz="5500" b="1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5500"/>
              <a:buFont typeface="Montserrat"/>
              <a:buNone/>
              <a:defRPr sz="5500"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40" name="Google Shape;40;g10f6edec7b9_0_29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g10f6edec7b9_0_32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g10f6edec7b9_0_32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700" cy="1976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>
            <a:endParaRPr/>
          </a:p>
        </p:txBody>
      </p:sp>
      <p:sp>
        <p:nvSpPr>
          <p:cNvPr id="44" name="Google Shape;44;g10f6edec7b9_0_32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700" cy="1646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5" name="Google Shape;45;g10f6edec7b9_0_32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5900" cy="49269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457200" lvl="0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46" name="Google Shape;46;g10f6edec7b9_0_32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g10f6edec7b9_0_0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g10f6edec7b9_0_0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1pPr>
            <a:lvl2pPr marL="914400" lvl="1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2pPr>
            <a:lvl3pPr marL="1371600" lvl="2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3pPr>
            <a:lvl4pPr marL="1828800" lvl="3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●"/>
              <a:defRPr sz="1900">
                <a:solidFill>
                  <a:schemeClr val="dk2"/>
                </a:solidFill>
              </a:defRPr>
            </a:lvl4pPr>
            <a:lvl5pPr marL="2286000" lvl="4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5pPr>
            <a:lvl6pPr marL="2743200" lvl="5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6pPr>
            <a:lvl7pPr marL="3200400" lvl="6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●"/>
              <a:defRPr sz="1900">
                <a:solidFill>
                  <a:schemeClr val="dk2"/>
                </a:solidFill>
              </a:defRPr>
            </a:lvl7pPr>
            <a:lvl8pPr marL="3657600" lvl="7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8pPr>
            <a:lvl9pPr marL="4114800" lvl="8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g10f6edec7b9_0_0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algn="r">
              <a:buNone/>
              <a:defRPr sz="1300">
                <a:solidFill>
                  <a:schemeClr val="dk2"/>
                </a:solidFill>
              </a:defRPr>
            </a:lvl1pPr>
            <a:lvl2pPr lvl="1" algn="r">
              <a:buNone/>
              <a:defRPr sz="1300">
                <a:solidFill>
                  <a:schemeClr val="dk2"/>
                </a:solidFill>
              </a:defRPr>
            </a:lvl2pPr>
            <a:lvl3pPr lvl="2" algn="r">
              <a:buNone/>
              <a:defRPr sz="1300">
                <a:solidFill>
                  <a:schemeClr val="dk2"/>
                </a:solidFill>
              </a:defRPr>
            </a:lvl3pPr>
            <a:lvl4pPr lvl="3" algn="r">
              <a:buNone/>
              <a:defRPr sz="1300">
                <a:solidFill>
                  <a:schemeClr val="dk2"/>
                </a:solidFill>
              </a:defRPr>
            </a:lvl4pPr>
            <a:lvl5pPr lvl="4" algn="r">
              <a:buNone/>
              <a:defRPr sz="1300">
                <a:solidFill>
                  <a:schemeClr val="dk2"/>
                </a:solidFill>
              </a:defRPr>
            </a:lvl5pPr>
            <a:lvl6pPr lvl="5" algn="r">
              <a:buNone/>
              <a:defRPr sz="1300">
                <a:solidFill>
                  <a:schemeClr val="dk2"/>
                </a:solidFill>
              </a:defRPr>
            </a:lvl6pPr>
            <a:lvl7pPr lvl="6" algn="r">
              <a:buNone/>
              <a:defRPr sz="1300">
                <a:solidFill>
                  <a:schemeClr val="dk2"/>
                </a:solidFill>
              </a:defRPr>
            </a:lvl7pPr>
            <a:lvl8pPr lvl="7" algn="r">
              <a:buNone/>
              <a:defRPr sz="1300">
                <a:solidFill>
                  <a:schemeClr val="dk2"/>
                </a:solidFill>
              </a:defRPr>
            </a:lvl8pPr>
            <a:lvl9pPr lvl="8" algn="r">
              <a:buNone/>
              <a:defRPr sz="13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ransition spd="med">
    <p:fade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" descr="A close up of a logo&#10;&#10;Description automatically generated"/>
          <p:cNvPicPr preferRelativeResize="0"/>
          <p:nvPr/>
        </p:nvPicPr>
        <p:blipFill rotWithShape="1">
          <a:blip r:embed="rId3">
            <a:alphaModFix amt="52999"/>
          </a:blip>
          <a:srcRect r="62945"/>
          <a:stretch/>
        </p:blipFill>
        <p:spPr>
          <a:xfrm flipH="1">
            <a:off x="9117899" y="3211537"/>
            <a:ext cx="3042362" cy="3421005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"/>
          <p:cNvSpPr txBox="1"/>
          <p:nvPr/>
        </p:nvSpPr>
        <p:spPr>
          <a:xfrm>
            <a:off x="636494" y="916554"/>
            <a:ext cx="4161300" cy="23027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Ecommerce Customer Churn Prediction</a:t>
            </a:r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66" name="Google Shape;66;p1"/>
          <p:cNvSpPr txBox="1"/>
          <p:nvPr/>
        </p:nvSpPr>
        <p:spPr>
          <a:xfrm>
            <a:off x="491867" y="3402016"/>
            <a:ext cx="3064500" cy="18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Dokumen Laporan Final Project</a:t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67" name="Google Shape;67;p1"/>
          <p:cNvCxnSpPr/>
          <p:nvPr/>
        </p:nvCxnSpPr>
        <p:spPr>
          <a:xfrm>
            <a:off x="636494" y="3231896"/>
            <a:ext cx="2524500" cy="23100"/>
          </a:xfrm>
          <a:prstGeom prst="straightConnector1">
            <a:avLst/>
          </a:prstGeom>
          <a:noFill/>
          <a:ln w="762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8" name="Google Shape;68;p1"/>
          <p:cNvSpPr txBox="1"/>
          <p:nvPr/>
        </p:nvSpPr>
        <p:spPr>
          <a:xfrm>
            <a:off x="505802" y="5284715"/>
            <a:ext cx="32250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(dipresentasikan setiap sesi mentoring)</a:t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gcf82d40dce_0_15" descr="A close up of a logo&#10;&#10;Description automatically generated"/>
          <p:cNvPicPr preferRelativeResize="0"/>
          <p:nvPr/>
        </p:nvPicPr>
        <p:blipFill rotWithShape="1">
          <a:blip r:embed="rId3">
            <a:alphaModFix amt="71000"/>
          </a:blip>
          <a:srcRect/>
          <a:stretch/>
        </p:blipFill>
        <p:spPr>
          <a:xfrm>
            <a:off x="-13753" y="696642"/>
            <a:ext cx="12192000" cy="5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gcf82d40dce_0_15" descr="A picture containing drawing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863470" y="-1"/>
            <a:ext cx="1268910" cy="527648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gcf82d40dce_0_15"/>
          <p:cNvSpPr txBox="1"/>
          <p:nvPr/>
        </p:nvSpPr>
        <p:spPr>
          <a:xfrm>
            <a:off x="959101" y="85200"/>
            <a:ext cx="9438346" cy="5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Pre-processing (Feature Scaling)</a:t>
            </a:r>
            <a:endParaRPr sz="3200" b="1" dirty="0">
              <a:solidFill>
                <a:srgbClr val="0198A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6" name="Google Shape;126;gcf82d40dce_0_15"/>
          <p:cNvSpPr txBox="1"/>
          <p:nvPr/>
        </p:nvSpPr>
        <p:spPr>
          <a:xfrm>
            <a:off x="1035850" y="696638"/>
            <a:ext cx="9180382" cy="7828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Karaena</a:t>
            </a:r>
            <a:r>
              <a:rPr lang="en-US" sz="15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scale data </a:t>
            </a:r>
            <a:r>
              <a:rPr lang="en-US" sz="15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tidak</a:t>
            </a:r>
            <a:r>
              <a:rPr lang="en-US" sz="15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-US" sz="15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sama</a:t>
            </a:r>
            <a:r>
              <a:rPr lang="en-US" sz="15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, </a:t>
            </a:r>
            <a:r>
              <a:rPr lang="en-US" sz="15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maka</a:t>
            </a:r>
            <a:r>
              <a:rPr lang="en-US" sz="15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-US" sz="15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akan</a:t>
            </a:r>
            <a:r>
              <a:rPr lang="en-US" sz="15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-US" sz="15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mengganggu</a:t>
            </a:r>
            <a:r>
              <a:rPr lang="en-US" sz="15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-US" sz="15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performa</a:t>
            </a:r>
            <a:r>
              <a:rPr lang="en-US" sz="15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model yang </a:t>
            </a:r>
            <a:r>
              <a:rPr lang="en-US" sz="15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menghitung</a:t>
            </a:r>
            <a:r>
              <a:rPr lang="en-US" sz="15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-US" sz="15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jarak</a:t>
            </a:r>
            <a:r>
              <a:rPr lang="en-US" sz="15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-US" sz="15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disaat</a:t>
            </a:r>
            <a:r>
              <a:rPr lang="en-US" sz="15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modelling, </a:t>
            </a:r>
            <a:r>
              <a:rPr lang="en-US" sz="15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maka</a:t>
            </a:r>
            <a:r>
              <a:rPr lang="en-US" sz="15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-US" sz="15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dari</a:t>
            </a:r>
            <a:r>
              <a:rPr lang="en-US" sz="15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-US" sz="15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itu</a:t>
            </a:r>
            <a:r>
              <a:rPr lang="en-US" sz="15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-US" sz="15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digunakan</a:t>
            </a:r>
            <a:r>
              <a:rPr lang="en-US" sz="15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normalization agar scale </a:t>
            </a:r>
            <a:r>
              <a:rPr lang="en-US" sz="15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tiap</a:t>
            </a:r>
            <a:r>
              <a:rPr lang="en-US" sz="15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data </a:t>
            </a:r>
            <a:r>
              <a:rPr lang="en-US" sz="15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sama</a:t>
            </a:r>
            <a:r>
              <a:rPr lang="en-US" sz="15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.</a:t>
            </a:r>
            <a:endParaRPr sz="1500" dirty="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" name="Google Shape;126;gcf82d40dce_0_15">
            <a:extLst>
              <a:ext uri="{FF2B5EF4-FFF2-40B4-BE49-F238E27FC236}">
                <a16:creationId xmlns:a16="http://schemas.microsoft.com/office/drawing/2014/main" id="{BEAC017B-A010-4BB3-8B44-8F1257923F0C}"/>
              </a:ext>
            </a:extLst>
          </p:cNvPr>
          <p:cNvSpPr txBox="1"/>
          <p:nvPr/>
        </p:nvSpPr>
        <p:spPr>
          <a:xfrm>
            <a:off x="2894779" y="1648474"/>
            <a:ext cx="2551543" cy="487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Before Normalization</a:t>
            </a:r>
            <a:endParaRPr sz="1500" dirty="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4" name="Google Shape;126;gcf82d40dce_0_15">
            <a:extLst>
              <a:ext uri="{FF2B5EF4-FFF2-40B4-BE49-F238E27FC236}">
                <a16:creationId xmlns:a16="http://schemas.microsoft.com/office/drawing/2014/main" id="{CAA0D572-CE64-44D4-BBFB-8A9E2A63EBF4}"/>
              </a:ext>
            </a:extLst>
          </p:cNvPr>
          <p:cNvSpPr txBox="1"/>
          <p:nvPr/>
        </p:nvSpPr>
        <p:spPr>
          <a:xfrm>
            <a:off x="8658314" y="2941537"/>
            <a:ext cx="2551543" cy="487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After Normalization</a:t>
            </a:r>
            <a:endParaRPr sz="1500" dirty="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E7C5E0-AB64-40D7-B505-D950DDBC98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6906" y="2002377"/>
            <a:ext cx="5769070" cy="298058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50D17B6-EBD6-408C-A07A-89C4A3C180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05770" y="3451180"/>
            <a:ext cx="5612692" cy="2887975"/>
          </a:xfrm>
          <a:prstGeom prst="rect">
            <a:avLst/>
          </a:prstGeom>
        </p:spPr>
      </p:pic>
      <p:sp>
        <p:nvSpPr>
          <p:cNvPr id="15" name="Google Shape;126;gcf82d40dce_0_15">
            <a:extLst>
              <a:ext uri="{FF2B5EF4-FFF2-40B4-BE49-F238E27FC236}">
                <a16:creationId xmlns:a16="http://schemas.microsoft.com/office/drawing/2014/main" id="{2DCEA937-D33D-4A9D-A47B-542DA10ED310}"/>
              </a:ext>
            </a:extLst>
          </p:cNvPr>
          <p:cNvSpPr txBox="1"/>
          <p:nvPr/>
        </p:nvSpPr>
        <p:spPr>
          <a:xfrm>
            <a:off x="1384413" y="5385221"/>
            <a:ext cx="4241628" cy="7828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Setelah data di scale </a:t>
            </a:r>
            <a:r>
              <a:rPr lang="en-US" sz="15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menggunakan</a:t>
            </a:r>
            <a:r>
              <a:rPr lang="en-US" sz="15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-US" sz="15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MinMaxScaler</a:t>
            </a:r>
            <a:r>
              <a:rPr lang="en-US" sz="15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scale data </a:t>
            </a:r>
            <a:r>
              <a:rPr lang="en-US" sz="15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menjadi</a:t>
            </a:r>
            <a:r>
              <a:rPr lang="en-US" sz="15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-US" sz="15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sama</a:t>
            </a:r>
            <a:r>
              <a:rPr lang="en-US" sz="15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-US" sz="15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yaitu</a:t>
            </a:r>
            <a:r>
              <a:rPr lang="en-US" sz="15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-US" sz="15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berada</a:t>
            </a:r>
            <a:r>
              <a:rPr lang="en-US" sz="15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pada 0 </a:t>
            </a:r>
            <a:r>
              <a:rPr lang="en-US" sz="15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sampai</a:t>
            </a:r>
            <a:r>
              <a:rPr lang="en-US" sz="15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1</a:t>
            </a:r>
            <a:endParaRPr sz="1500" dirty="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  <p:extLst>
      <p:ext uri="{BB962C8B-B14F-4D97-AF65-F5344CB8AC3E}">
        <p14:creationId xmlns:p14="http://schemas.microsoft.com/office/powerpoint/2010/main" val="1249712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4" descr="A picture containing drawing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63470" y="-1"/>
            <a:ext cx="1268910" cy="527647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4"/>
          <p:cNvSpPr txBox="1"/>
          <p:nvPr/>
        </p:nvSpPr>
        <p:spPr>
          <a:xfrm>
            <a:off x="1298574" y="1169055"/>
            <a:ext cx="4043988" cy="1107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Metode</a:t>
            </a:r>
            <a:r>
              <a:rPr lang="en-US" sz="20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pembayaran</a:t>
            </a:r>
            <a:r>
              <a:rPr lang="en-US" sz="20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didominasi</a:t>
            </a:r>
            <a:r>
              <a:rPr lang="en-US" sz="20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oleh Credit Card dan Debit Card</a:t>
            </a:r>
            <a:endParaRPr sz="2000" dirty="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56" name="Google Shape;156;p4"/>
          <p:cNvSpPr txBox="1"/>
          <p:nvPr/>
        </p:nvSpPr>
        <p:spPr>
          <a:xfrm>
            <a:off x="1041720" y="696642"/>
            <a:ext cx="7352472" cy="5155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STAGE2 - Insights (1-2 slide)</a:t>
            </a:r>
            <a:endParaRPr sz="3200" b="1" dirty="0">
              <a:solidFill>
                <a:srgbClr val="0198A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6156135-EF07-462D-880A-99F9D3681B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1720" y="2155616"/>
            <a:ext cx="4596298" cy="46151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9F5C2A8-9DA7-4C3B-886B-2C97ADE52D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94872" y="2277010"/>
            <a:ext cx="6084847" cy="420515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4" descr="A picture containing drawing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63470" y="-1"/>
            <a:ext cx="1268910" cy="527647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4"/>
          <p:cNvSpPr txBox="1"/>
          <p:nvPr/>
        </p:nvSpPr>
        <p:spPr>
          <a:xfrm>
            <a:off x="1041720" y="696642"/>
            <a:ext cx="7352472" cy="599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STAGE2 - Insights</a:t>
            </a:r>
            <a:endParaRPr sz="3200" b="1" dirty="0">
              <a:solidFill>
                <a:srgbClr val="0198A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A6AB9D-C704-4E0D-88B9-CDF66445FE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7130" y="2427484"/>
            <a:ext cx="5672263" cy="38336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EF0D1D-8180-4F09-890D-D731828E35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734" y="2328067"/>
            <a:ext cx="5753396" cy="4032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118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5" descr="A picture containing drawing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63470" y="-1"/>
            <a:ext cx="1268910" cy="527647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5"/>
          <p:cNvSpPr txBox="1"/>
          <p:nvPr/>
        </p:nvSpPr>
        <p:spPr>
          <a:xfrm>
            <a:off x="1041720" y="1306587"/>
            <a:ext cx="10533000" cy="29361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Pada </a:t>
            </a:r>
            <a:r>
              <a:rPr lang="en-US" dirty="0" err="1"/>
              <a:t>kasus</a:t>
            </a:r>
            <a:r>
              <a:rPr lang="en-US" dirty="0"/>
              <a:t> Ecommerce churn prediction </a:t>
            </a:r>
            <a:r>
              <a:rPr lang="en-US" dirty="0" err="1"/>
              <a:t>ini</a:t>
            </a:r>
            <a:r>
              <a:rPr lang="en-US" dirty="0"/>
              <a:t>, kami </a:t>
            </a:r>
            <a:r>
              <a:rPr lang="en-US" dirty="0" err="1"/>
              <a:t>menggunakan</a:t>
            </a:r>
            <a:r>
              <a:rPr lang="en-US" dirty="0"/>
              <a:t> </a:t>
            </a:r>
            <a:r>
              <a:rPr lang="en-US" b="1" dirty="0"/>
              <a:t>Recall</a:t>
            </a:r>
            <a:r>
              <a:rPr lang="en-US" dirty="0"/>
              <a:t> </a:t>
            </a:r>
            <a:r>
              <a:rPr lang="en-US" dirty="0" err="1"/>
              <a:t>sebagai</a:t>
            </a:r>
            <a:r>
              <a:rPr lang="en-US" dirty="0"/>
              <a:t> metrics </a:t>
            </a:r>
            <a:r>
              <a:rPr lang="en-US" dirty="0" err="1"/>
              <a:t>utama</a:t>
            </a:r>
            <a:r>
              <a:rPr lang="en-US" dirty="0"/>
              <a:t> </a:t>
            </a:r>
            <a:r>
              <a:rPr lang="en-US" dirty="0" err="1"/>
              <a:t>karena</a:t>
            </a:r>
            <a:r>
              <a:rPr lang="en-US" dirty="0"/>
              <a:t> </a:t>
            </a:r>
            <a:r>
              <a:rPr lang="en-US" dirty="0" err="1"/>
              <a:t>tujuan</a:t>
            </a:r>
            <a:r>
              <a:rPr lang="en-US" dirty="0"/>
              <a:t> </a:t>
            </a:r>
            <a:r>
              <a:rPr lang="en-US" dirty="0" err="1"/>
              <a:t>utama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prediksi</a:t>
            </a:r>
            <a:r>
              <a:rPr lang="en-US" dirty="0"/>
              <a:t> model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mencegah</a:t>
            </a:r>
            <a:r>
              <a:rPr lang="en-US" dirty="0"/>
              <a:t> customer </a:t>
            </a:r>
            <a:r>
              <a:rPr lang="en-US" dirty="0" err="1"/>
              <a:t>untuk</a:t>
            </a:r>
            <a:r>
              <a:rPr lang="en-US" dirty="0"/>
              <a:t> churn </a:t>
            </a:r>
            <a:r>
              <a:rPr lang="en-US" dirty="0" err="1"/>
              <a:t>jika</a:t>
            </a:r>
            <a:r>
              <a:rPr lang="en-US" dirty="0"/>
              <a:t> </a:t>
            </a:r>
            <a:r>
              <a:rPr lang="en-US" dirty="0" err="1"/>
              <a:t>ia</a:t>
            </a:r>
            <a:r>
              <a:rPr lang="en-US" dirty="0"/>
              <a:t> </a:t>
            </a:r>
            <a:r>
              <a:rPr lang="en-US" dirty="0" err="1"/>
              <a:t>terdeteksi</a:t>
            </a:r>
            <a:r>
              <a:rPr lang="en-US" dirty="0"/>
              <a:t> churn, </a:t>
            </a:r>
            <a:r>
              <a:rPr lang="en-US" dirty="0" err="1"/>
              <a:t>maka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itu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metrics recall </a:t>
            </a:r>
            <a:r>
              <a:rPr lang="en-US" dirty="0" err="1"/>
              <a:t>prediksi</a:t>
            </a:r>
            <a:r>
              <a:rPr lang="en-US" dirty="0"/>
              <a:t> kami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berfokus</a:t>
            </a:r>
            <a:r>
              <a:rPr lang="en-US" dirty="0"/>
              <a:t> </a:t>
            </a:r>
            <a:r>
              <a:rPr lang="en-US" dirty="0" err="1"/>
              <a:t>sebanyak-banyaknya</a:t>
            </a:r>
            <a:r>
              <a:rPr lang="en-US" dirty="0"/>
              <a:t> customer yang </a:t>
            </a:r>
            <a:r>
              <a:rPr lang="en-US" dirty="0" err="1"/>
              <a:t>berpotensi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churn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mencegah</a:t>
            </a:r>
            <a:r>
              <a:rPr lang="en-US" dirty="0"/>
              <a:t> </a:t>
            </a:r>
            <a:r>
              <a:rPr lang="en-US" dirty="0" err="1"/>
              <a:t>mereka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churn.</a:t>
            </a:r>
          </a:p>
          <a:p>
            <a:pPr marL="0" marR="0" lvl="0" indent="0" algn="l" rtl="0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marR="0" lvl="0" indent="0" algn="l" rtl="0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Customer yang </a:t>
            </a:r>
            <a:r>
              <a:rPr lang="en-US" dirty="0" err="1"/>
              <a:t>diprediksi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churn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diberikan</a:t>
            </a:r>
            <a:r>
              <a:rPr lang="en-US" dirty="0"/>
              <a:t> </a:t>
            </a:r>
            <a:r>
              <a:rPr lang="en-US" dirty="0" err="1"/>
              <a:t>kupon</a:t>
            </a:r>
            <a:r>
              <a:rPr lang="en-US" dirty="0"/>
              <a:t>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penawaran</a:t>
            </a:r>
            <a:r>
              <a:rPr lang="en-US" dirty="0"/>
              <a:t> </a:t>
            </a:r>
            <a:r>
              <a:rPr lang="en-US" dirty="0" err="1"/>
              <a:t>spesial</a:t>
            </a:r>
            <a:r>
              <a:rPr lang="en-US" dirty="0"/>
              <a:t> agar </a:t>
            </a:r>
            <a:r>
              <a:rPr lang="en-US" dirty="0" err="1"/>
              <a:t>mereka</a:t>
            </a:r>
            <a:r>
              <a:rPr lang="en-US" dirty="0"/>
              <a:t> </a:t>
            </a:r>
            <a:r>
              <a:rPr lang="en-US" dirty="0" err="1"/>
              <a:t>tidak</a:t>
            </a:r>
            <a:r>
              <a:rPr lang="en-US" dirty="0"/>
              <a:t> churn, </a:t>
            </a:r>
            <a:r>
              <a:rPr lang="en-US" dirty="0" err="1"/>
              <a:t>namun</a:t>
            </a:r>
            <a:r>
              <a:rPr lang="en-US" dirty="0"/>
              <a:t> </a:t>
            </a:r>
            <a:r>
              <a:rPr lang="en-US" dirty="0" err="1"/>
              <a:t>karena</a:t>
            </a:r>
            <a:r>
              <a:rPr lang="en-US" dirty="0"/>
              <a:t> dataset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mempunyai</a:t>
            </a:r>
            <a:r>
              <a:rPr lang="en-US" dirty="0"/>
              <a:t> target yang imbalance,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mencegah</a:t>
            </a:r>
            <a:r>
              <a:rPr lang="en-US" dirty="0"/>
              <a:t> </a:t>
            </a:r>
            <a:r>
              <a:rPr lang="en-US" dirty="0" err="1"/>
              <a:t>memberikan</a:t>
            </a:r>
            <a:r>
              <a:rPr lang="en-US" dirty="0"/>
              <a:t> </a:t>
            </a:r>
            <a:r>
              <a:rPr lang="en-US" dirty="0" err="1"/>
              <a:t>terlalu</a:t>
            </a:r>
            <a:r>
              <a:rPr lang="en-US" dirty="0"/>
              <a:t> </a:t>
            </a:r>
            <a:r>
              <a:rPr lang="en-US" dirty="0" err="1"/>
              <a:t>banyak</a:t>
            </a:r>
            <a:r>
              <a:rPr lang="en-US" dirty="0"/>
              <a:t> </a:t>
            </a:r>
            <a:r>
              <a:rPr lang="en-US" dirty="0" err="1"/>
              <a:t>kupon</a:t>
            </a:r>
            <a:r>
              <a:rPr lang="en-US" dirty="0"/>
              <a:t> </a:t>
            </a:r>
            <a:r>
              <a:rPr lang="en-US" dirty="0" err="1"/>
              <a:t>kepada</a:t>
            </a:r>
            <a:r>
              <a:rPr lang="en-US" dirty="0"/>
              <a:t> customer yang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berpotensi</a:t>
            </a:r>
            <a:r>
              <a:rPr lang="en-US" dirty="0"/>
              <a:t> churn </a:t>
            </a:r>
            <a:r>
              <a:rPr lang="en-US" dirty="0" err="1"/>
              <a:t>maka</a:t>
            </a:r>
            <a:r>
              <a:rPr lang="en-US" dirty="0"/>
              <a:t> kami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memakai</a:t>
            </a:r>
            <a:r>
              <a:rPr lang="en-US" dirty="0"/>
              <a:t> metrics </a:t>
            </a:r>
            <a:r>
              <a:rPr lang="en-US" b="1" dirty="0"/>
              <a:t>ROC_AUC </a:t>
            </a:r>
            <a:r>
              <a:rPr lang="en-US" dirty="0" err="1"/>
              <a:t>sebagai</a:t>
            </a:r>
            <a:r>
              <a:rPr lang="en-US" dirty="0"/>
              <a:t> </a:t>
            </a:r>
            <a:r>
              <a:rPr lang="en-US" dirty="0" err="1"/>
              <a:t>tambahan</a:t>
            </a:r>
            <a:r>
              <a:rPr lang="en-US" dirty="0"/>
              <a:t>.</a:t>
            </a:r>
          </a:p>
          <a:p>
            <a:pPr marL="0" marR="0" lvl="0" indent="0" algn="l" rtl="0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165" name="Google Shape;165;p5"/>
          <p:cNvSpPr txBox="1"/>
          <p:nvPr/>
        </p:nvSpPr>
        <p:spPr>
          <a:xfrm>
            <a:off x="1041720" y="181117"/>
            <a:ext cx="7352400" cy="599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STAGE3 - Evaluation metrics: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5" descr="A picture containing drawing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63470" y="-1"/>
            <a:ext cx="1268910" cy="527647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5"/>
          <p:cNvSpPr txBox="1"/>
          <p:nvPr/>
        </p:nvSpPr>
        <p:spPr>
          <a:xfrm>
            <a:off x="1041720" y="1306587"/>
            <a:ext cx="10533000" cy="5069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Feature selection: Tenure, </a:t>
            </a:r>
            <a:r>
              <a:rPr lang="en-US" dirty="0" err="1"/>
              <a:t>CityTier</a:t>
            </a:r>
            <a:r>
              <a:rPr lang="en-US" dirty="0"/>
              <a:t>, </a:t>
            </a:r>
            <a:r>
              <a:rPr lang="en-US" dirty="0" err="1"/>
              <a:t>WarehouseToHome</a:t>
            </a:r>
            <a:r>
              <a:rPr lang="en-US" dirty="0"/>
              <a:t>, Complain, </a:t>
            </a:r>
            <a:r>
              <a:rPr lang="en-US" dirty="0" err="1"/>
              <a:t>DaySinceLastOrder</a:t>
            </a:r>
            <a:r>
              <a:rPr lang="en-US" dirty="0"/>
              <a:t>, </a:t>
            </a:r>
            <a:r>
              <a:rPr lang="en-US" dirty="0" err="1"/>
              <a:t>CashbackAmount</a:t>
            </a:r>
            <a:r>
              <a:rPr lang="en-US" dirty="0"/>
              <a:t> dan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membuang</a:t>
            </a:r>
            <a:r>
              <a:rPr lang="en-US" dirty="0"/>
              <a:t> outlier:</a:t>
            </a:r>
          </a:p>
          <a:p>
            <a:pPr marL="285750" marR="0" lvl="0" indent="-285750" algn="l" rtl="0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Menggunakan</a:t>
            </a:r>
            <a:r>
              <a:rPr lang="en-US" dirty="0"/>
              <a:t> </a:t>
            </a:r>
            <a:r>
              <a:rPr lang="en-US" dirty="0" err="1"/>
              <a:t>LogisticRegression</a:t>
            </a:r>
            <a:r>
              <a:rPr lang="en-US" dirty="0"/>
              <a:t> </a:t>
            </a:r>
            <a:r>
              <a:rPr lang="en-US" dirty="0" err="1"/>
              <a:t>sebagai</a:t>
            </a:r>
            <a:r>
              <a:rPr lang="en-US" dirty="0"/>
              <a:t> baseline </a:t>
            </a:r>
            <a:r>
              <a:rPr lang="en-US" dirty="0" err="1"/>
              <a:t>dengan</a:t>
            </a:r>
            <a:r>
              <a:rPr lang="en-US" dirty="0"/>
              <a:t> score Recall 40.5% dan ROC_AUC 68.7%</a:t>
            </a:r>
          </a:p>
          <a:p>
            <a:pPr marL="285750" marR="0" lvl="0" indent="-285750" algn="l" rtl="0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Melakukan</a:t>
            </a:r>
            <a:r>
              <a:rPr lang="en-US" dirty="0"/>
              <a:t> tuning hyperparameter “Penalty” dan “C” pada baseline model dan </a:t>
            </a:r>
            <a:r>
              <a:rPr lang="en-US" dirty="0" err="1"/>
              <a:t>mendapatkan</a:t>
            </a:r>
            <a:r>
              <a:rPr lang="en-US" dirty="0"/>
              <a:t> score Recall 40.1% dan ROC_AUC 68.2%</a:t>
            </a:r>
          </a:p>
          <a:p>
            <a:pPr marL="285750" marR="0" lvl="0" indent="-285750" algn="l" rtl="0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Mencoba</a:t>
            </a:r>
            <a:r>
              <a:rPr lang="en-US" dirty="0"/>
              <a:t> model lain, </a:t>
            </a:r>
            <a:r>
              <a:rPr lang="en-US" dirty="0" err="1"/>
              <a:t>yaitu</a:t>
            </a:r>
            <a:r>
              <a:rPr lang="en-US" dirty="0"/>
              <a:t> Decision Tree, KNN, SVM, Random Forest, Gradient Boosting, </a:t>
            </a:r>
            <a:r>
              <a:rPr lang="en-US" dirty="0" err="1"/>
              <a:t>XGBoost</a:t>
            </a:r>
            <a:r>
              <a:rPr lang="en-US" dirty="0"/>
              <a:t>, AdaBoost, </a:t>
            </a:r>
            <a:r>
              <a:rPr lang="en-US" dirty="0" err="1"/>
              <a:t>CatBoost</a:t>
            </a:r>
            <a:r>
              <a:rPr lang="en-US" dirty="0"/>
              <a:t> dan </a:t>
            </a:r>
            <a:r>
              <a:rPr lang="en-US" dirty="0" err="1"/>
              <a:t>mendapatkan</a:t>
            </a:r>
            <a:r>
              <a:rPr lang="en-US" dirty="0"/>
              <a:t> model </a:t>
            </a:r>
            <a:r>
              <a:rPr lang="en-US" dirty="0" err="1"/>
              <a:t>terbaik</a:t>
            </a:r>
            <a:r>
              <a:rPr lang="en-US" dirty="0"/>
              <a:t> </a:t>
            </a:r>
            <a:r>
              <a:rPr lang="en-US" dirty="0" err="1"/>
              <a:t>yaitu</a:t>
            </a:r>
            <a:r>
              <a:rPr lang="en-US" dirty="0"/>
              <a:t> </a:t>
            </a:r>
            <a:r>
              <a:rPr lang="en-US" dirty="0" err="1"/>
              <a:t>XGBoost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score Recall 82.7% dan ROC_AUC 89%. </a:t>
            </a:r>
            <a:r>
              <a:rPr lang="en-US" dirty="0" err="1"/>
              <a:t>XGBoost</a:t>
            </a:r>
            <a:r>
              <a:rPr lang="en-US" dirty="0"/>
              <a:t> </a:t>
            </a:r>
            <a:r>
              <a:rPr lang="en-US" dirty="0" err="1"/>
              <a:t>disini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hyperparameter </a:t>
            </a:r>
            <a:r>
              <a:rPr lang="en-US" dirty="0" err="1"/>
              <a:t>scale_pos_weight</a:t>
            </a:r>
            <a:r>
              <a:rPr lang="en-US" dirty="0"/>
              <a:t> = 5 </a:t>
            </a:r>
            <a:r>
              <a:rPr lang="en-US" dirty="0" err="1"/>
              <a:t>karena</a:t>
            </a:r>
            <a:r>
              <a:rPr lang="en-US" dirty="0"/>
              <a:t> data target imbalance</a:t>
            </a:r>
          </a:p>
          <a:p>
            <a:pPr marL="285750" marR="0" lvl="0" indent="-285750" algn="l" rtl="0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Melakukan</a:t>
            </a:r>
            <a:r>
              <a:rPr lang="en-US" dirty="0"/>
              <a:t> hyperparameter tuning pada </a:t>
            </a:r>
            <a:r>
              <a:rPr lang="en-US" dirty="0" err="1"/>
              <a:t>semua</a:t>
            </a:r>
            <a:r>
              <a:rPr lang="en-US" dirty="0"/>
              <a:t> model, dan </a:t>
            </a:r>
            <a:r>
              <a:rPr lang="en-US" dirty="0" err="1"/>
              <a:t>mendapatkan</a:t>
            </a:r>
            <a:r>
              <a:rPr lang="en-US" dirty="0"/>
              <a:t> model KNN </a:t>
            </a:r>
            <a:r>
              <a:rPr lang="en-US" dirty="0" err="1"/>
              <a:t>sebagai</a:t>
            </a:r>
            <a:r>
              <a:rPr lang="en-US" dirty="0"/>
              <a:t> model </a:t>
            </a:r>
            <a:r>
              <a:rPr lang="en-US" dirty="0" err="1"/>
              <a:t>terbaik</a:t>
            </a:r>
            <a:r>
              <a:rPr lang="en-US" dirty="0"/>
              <a:t>. Hyperparameter yang di tuning pada KNN </a:t>
            </a:r>
            <a:r>
              <a:rPr lang="en-US" dirty="0" err="1"/>
              <a:t>adalah</a:t>
            </a:r>
            <a:r>
              <a:rPr lang="en-US" dirty="0"/>
              <a:t> “</a:t>
            </a:r>
            <a:r>
              <a:rPr lang="en-US" dirty="0" err="1"/>
              <a:t>leaf_size</a:t>
            </a:r>
            <a:r>
              <a:rPr lang="en-US" dirty="0"/>
              <a:t>”, “</a:t>
            </a:r>
            <a:r>
              <a:rPr lang="en-US" dirty="0" err="1"/>
              <a:t>n_neighbors</a:t>
            </a:r>
            <a:r>
              <a:rPr lang="en-US" dirty="0"/>
              <a:t>”, “p”, “algorithm”. Model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mendapatkan</a:t>
            </a:r>
            <a:r>
              <a:rPr lang="en-US" dirty="0"/>
              <a:t> score Recall 82.1% dan 89.2%</a:t>
            </a:r>
          </a:p>
          <a:p>
            <a:pPr marL="285750" marR="0" lvl="0" indent="-285750" algn="l" rtl="0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Karena </a:t>
            </a:r>
            <a:r>
              <a:rPr lang="en-US" dirty="0" err="1"/>
              <a:t>XGBoost</a:t>
            </a:r>
            <a:r>
              <a:rPr lang="en-US" dirty="0"/>
              <a:t> </a:t>
            </a:r>
            <a:r>
              <a:rPr lang="en-US" dirty="0" err="1"/>
              <a:t>memiliki</a:t>
            </a:r>
            <a:r>
              <a:rPr lang="en-US" dirty="0"/>
              <a:t> score yang </a:t>
            </a:r>
            <a:r>
              <a:rPr lang="en-US" dirty="0" err="1"/>
              <a:t>lebih</a:t>
            </a:r>
            <a:r>
              <a:rPr lang="en-US" dirty="0"/>
              <a:t> </a:t>
            </a:r>
            <a:r>
              <a:rPr lang="en-US" dirty="0" err="1"/>
              <a:t>baik</a:t>
            </a:r>
            <a:r>
              <a:rPr lang="en-US" dirty="0"/>
              <a:t>, dan juga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dipakai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memunculkan</a:t>
            </a:r>
            <a:r>
              <a:rPr lang="en-US" dirty="0"/>
              <a:t> Feature </a:t>
            </a:r>
            <a:r>
              <a:rPr lang="en-US" dirty="0" err="1"/>
              <a:t>Importances</a:t>
            </a:r>
            <a:r>
              <a:rPr lang="en-US" dirty="0"/>
              <a:t> (</a:t>
            </a:r>
            <a:r>
              <a:rPr lang="en-US" dirty="0" err="1"/>
              <a:t>dimana</a:t>
            </a:r>
            <a:r>
              <a:rPr lang="en-US" dirty="0"/>
              <a:t> KNN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memunculkan</a:t>
            </a:r>
            <a:r>
              <a:rPr lang="en-US" dirty="0"/>
              <a:t> Feature </a:t>
            </a:r>
            <a:r>
              <a:rPr lang="en-US" dirty="0" err="1"/>
              <a:t>Importances</a:t>
            </a:r>
            <a:r>
              <a:rPr lang="en-US" dirty="0"/>
              <a:t> ) </a:t>
            </a:r>
            <a:r>
              <a:rPr lang="en-US" dirty="0" err="1"/>
              <a:t>maka</a:t>
            </a:r>
            <a:r>
              <a:rPr lang="en-US" dirty="0"/>
              <a:t> yang </a:t>
            </a:r>
            <a:r>
              <a:rPr lang="en-US" dirty="0" err="1"/>
              <a:t>dipilih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XGBoost</a:t>
            </a:r>
            <a:r>
              <a:rPr lang="en-US" dirty="0"/>
              <a:t>.</a:t>
            </a:r>
          </a:p>
          <a:p>
            <a:pPr marL="285750" marR="0" lvl="0" indent="-285750" algn="l" rtl="0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Menampilkan</a:t>
            </a:r>
            <a:r>
              <a:rPr lang="en-US" dirty="0"/>
              <a:t> Feature </a:t>
            </a:r>
            <a:r>
              <a:rPr lang="en-US" dirty="0" err="1"/>
              <a:t>Importances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model, </a:t>
            </a:r>
            <a:r>
              <a:rPr lang="en-US" dirty="0" err="1"/>
              <a:t>lalu</a:t>
            </a:r>
            <a:r>
              <a:rPr lang="en-US" dirty="0"/>
              <a:t> </a:t>
            </a:r>
            <a:r>
              <a:rPr lang="en-US" dirty="0" err="1"/>
              <a:t>melakukan</a:t>
            </a:r>
            <a:r>
              <a:rPr lang="en-US" dirty="0"/>
              <a:t> Feature selection</a:t>
            </a:r>
          </a:p>
        </p:txBody>
      </p:sp>
      <p:sp>
        <p:nvSpPr>
          <p:cNvPr id="165" name="Google Shape;165;p5"/>
          <p:cNvSpPr txBox="1"/>
          <p:nvPr/>
        </p:nvSpPr>
        <p:spPr>
          <a:xfrm>
            <a:off x="1041720" y="181117"/>
            <a:ext cx="7352400" cy="599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STAGE3 - Modelling Experiments</a:t>
            </a:r>
            <a:endParaRPr sz="3200" b="1" dirty="0">
              <a:solidFill>
                <a:srgbClr val="0198A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3241588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5" descr="A picture containing drawing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63470" y="-1"/>
            <a:ext cx="1268910" cy="527647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5"/>
          <p:cNvSpPr txBox="1"/>
          <p:nvPr/>
        </p:nvSpPr>
        <p:spPr>
          <a:xfrm>
            <a:off x="1041720" y="181117"/>
            <a:ext cx="7352400" cy="599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STAGE3 - Modelling Experiments</a:t>
            </a:r>
            <a:endParaRPr sz="3200" b="1" dirty="0">
              <a:solidFill>
                <a:srgbClr val="0198A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6A67036-CA88-439E-80E9-C2418EAE8A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912" y="1437550"/>
            <a:ext cx="6580742" cy="471667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7550CB6-79BE-4A72-893C-E17680E1E6F2}"/>
              </a:ext>
            </a:extLst>
          </p:cNvPr>
          <p:cNvSpPr txBox="1"/>
          <p:nvPr/>
        </p:nvSpPr>
        <p:spPr>
          <a:xfrm>
            <a:off x="7405878" y="1005464"/>
            <a:ext cx="4440225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Feature yang </a:t>
            </a:r>
            <a:r>
              <a:rPr lang="en-US" dirty="0" err="1"/>
              <a:t>mempunyai</a:t>
            </a:r>
            <a:r>
              <a:rPr lang="en-US" dirty="0"/>
              <a:t> </a:t>
            </a:r>
            <a:r>
              <a:rPr lang="en-US" dirty="0" err="1"/>
              <a:t>pengaruh</a:t>
            </a:r>
            <a:r>
              <a:rPr lang="en-US" dirty="0"/>
              <a:t> </a:t>
            </a:r>
            <a:r>
              <a:rPr lang="en-US" dirty="0" err="1"/>
              <a:t>besar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Tenure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Complain</a:t>
            </a:r>
          </a:p>
          <a:p>
            <a:endParaRPr lang="en-US" dirty="0"/>
          </a:p>
          <a:p>
            <a:r>
              <a:rPr lang="en-US" dirty="0" err="1"/>
              <a:t>Namun</a:t>
            </a:r>
            <a:r>
              <a:rPr lang="en-US" dirty="0"/>
              <a:t> </a:t>
            </a:r>
            <a:r>
              <a:rPr lang="en-US" dirty="0" err="1"/>
              <a:t>keempat</a:t>
            </a:r>
            <a:r>
              <a:rPr lang="en-US" dirty="0"/>
              <a:t> </a:t>
            </a:r>
            <a:r>
              <a:rPr lang="en-US" dirty="0" err="1"/>
              <a:t>fitur</a:t>
            </a:r>
            <a:r>
              <a:rPr lang="en-US" dirty="0"/>
              <a:t> </a:t>
            </a:r>
            <a:r>
              <a:rPr lang="en-US" dirty="0" err="1"/>
              <a:t>lainnya</a:t>
            </a:r>
            <a:r>
              <a:rPr lang="en-US" dirty="0"/>
              <a:t> juga </a:t>
            </a:r>
            <a:r>
              <a:rPr lang="en-US" dirty="0" err="1"/>
              <a:t>memiliki</a:t>
            </a:r>
            <a:r>
              <a:rPr lang="en-US" dirty="0"/>
              <a:t> </a:t>
            </a:r>
            <a:r>
              <a:rPr lang="en-US" dirty="0" err="1"/>
              <a:t>pengaruh</a:t>
            </a:r>
            <a:r>
              <a:rPr lang="en-US" dirty="0"/>
              <a:t> yang </a:t>
            </a:r>
            <a:r>
              <a:rPr lang="en-US" dirty="0" err="1"/>
              <a:t>cukup</a:t>
            </a:r>
            <a:r>
              <a:rPr lang="en-US" dirty="0"/>
              <a:t> </a:t>
            </a:r>
            <a:r>
              <a:rPr lang="en-US" dirty="0" err="1"/>
              <a:t>besar</a:t>
            </a:r>
            <a:endParaRPr lang="en-US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Setelah </a:t>
            </a:r>
            <a:r>
              <a:rPr lang="en-US" dirty="0" err="1"/>
              <a:t>dilakukan</a:t>
            </a:r>
            <a:r>
              <a:rPr lang="en-US" dirty="0"/>
              <a:t> feature selection score </a:t>
            </a:r>
            <a:r>
              <a:rPr lang="en-US" dirty="0" err="1"/>
              <a:t>dari</a:t>
            </a:r>
            <a:r>
              <a:rPr lang="en-US" dirty="0"/>
              <a:t> model </a:t>
            </a:r>
            <a:r>
              <a:rPr lang="en-US" dirty="0" err="1"/>
              <a:t>menjadi</a:t>
            </a:r>
            <a:r>
              <a:rPr lang="en-US" dirty="0"/>
              <a:t> 75.6% Recall dan 78.4% ROC_AUC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Setelah </a:t>
            </a:r>
            <a:r>
              <a:rPr lang="en-US" dirty="0" err="1"/>
              <a:t>itu</a:t>
            </a:r>
            <a:r>
              <a:rPr lang="en-US" dirty="0"/>
              <a:t> </a:t>
            </a:r>
            <a:r>
              <a:rPr lang="en-US" dirty="0" err="1"/>
              <a:t>dilakukan</a:t>
            </a:r>
            <a:r>
              <a:rPr lang="en-US" dirty="0"/>
              <a:t> Hyperparameter tuning pada model dan score </a:t>
            </a:r>
            <a:r>
              <a:rPr lang="en-US" dirty="0" err="1"/>
              <a:t>menjadi</a:t>
            </a:r>
            <a:r>
              <a:rPr lang="en-US" dirty="0"/>
              <a:t> 100% Recall dan 50% ROC_AUC.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berarti</a:t>
            </a:r>
            <a:r>
              <a:rPr lang="en-US" dirty="0"/>
              <a:t> model </a:t>
            </a:r>
            <a:r>
              <a:rPr lang="en-US" dirty="0" err="1"/>
              <a:t>memprediksi</a:t>
            </a:r>
            <a:r>
              <a:rPr lang="en-US" dirty="0"/>
              <a:t> </a:t>
            </a:r>
            <a:r>
              <a:rPr lang="en-US" dirty="0" err="1"/>
              <a:t>semuanya</a:t>
            </a:r>
            <a:r>
              <a:rPr lang="en-US" dirty="0"/>
              <a:t> </a:t>
            </a:r>
            <a:r>
              <a:rPr lang="en-US" dirty="0" err="1"/>
              <a:t>positif</a:t>
            </a:r>
            <a:r>
              <a:rPr lang="en-US" dirty="0"/>
              <a:t> (Churn).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Karena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puas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Score model yang </a:t>
            </a:r>
            <a:r>
              <a:rPr lang="en-US" dirty="0" err="1"/>
              <a:t>didapatkan</a:t>
            </a:r>
            <a:r>
              <a:rPr lang="en-US" dirty="0"/>
              <a:t> </a:t>
            </a:r>
            <a:r>
              <a:rPr lang="en-US" dirty="0" err="1"/>
              <a:t>saat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(82.7% Recall dan 89% ROC_AUC) </a:t>
            </a:r>
            <a:r>
              <a:rPr lang="en-US" dirty="0" err="1"/>
              <a:t>maka</a:t>
            </a:r>
            <a:r>
              <a:rPr lang="en-US" dirty="0"/>
              <a:t> kami Kembali </a:t>
            </a:r>
            <a:r>
              <a:rPr lang="en-US" dirty="0" err="1"/>
              <a:t>ke</a:t>
            </a:r>
            <a:r>
              <a:rPr lang="en-US" dirty="0"/>
              <a:t> stage 1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mencari</a:t>
            </a:r>
            <a:r>
              <a:rPr lang="en-US" dirty="0"/>
              <a:t> feature yang </a:t>
            </a:r>
            <a:r>
              <a:rPr lang="en-US" dirty="0" err="1"/>
              <a:t>baru</a:t>
            </a:r>
            <a:r>
              <a:rPr lang="en-US" dirty="0"/>
              <a:t>, </a:t>
            </a:r>
            <a:r>
              <a:rPr lang="en-US" dirty="0" err="1"/>
              <a:t>lalu</a:t>
            </a:r>
            <a:r>
              <a:rPr lang="en-US" dirty="0"/>
              <a:t> </a:t>
            </a:r>
            <a:r>
              <a:rPr lang="en-US" dirty="0" err="1"/>
              <a:t>ke</a:t>
            </a:r>
            <a:r>
              <a:rPr lang="en-US" dirty="0"/>
              <a:t> stage 2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melakukan</a:t>
            </a:r>
            <a:r>
              <a:rPr lang="en-US" dirty="0"/>
              <a:t> remove outlier dan feature selection.</a:t>
            </a:r>
          </a:p>
        </p:txBody>
      </p:sp>
    </p:spTree>
    <p:extLst>
      <p:ext uri="{BB962C8B-B14F-4D97-AF65-F5344CB8AC3E}">
        <p14:creationId xmlns:p14="http://schemas.microsoft.com/office/powerpoint/2010/main" val="29093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5" descr="A picture containing drawing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63470" y="-1"/>
            <a:ext cx="1268910" cy="527647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5"/>
          <p:cNvSpPr txBox="1"/>
          <p:nvPr/>
        </p:nvSpPr>
        <p:spPr>
          <a:xfrm>
            <a:off x="1041720" y="1306587"/>
            <a:ext cx="10533000" cy="43580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Feature selection: </a:t>
            </a:r>
            <a:r>
              <a:rPr lang="en-US" dirty="0" err="1"/>
              <a:t>Semua</a:t>
            </a:r>
            <a:r>
              <a:rPr lang="en-US" dirty="0"/>
              <a:t> feature </a:t>
            </a:r>
            <a:r>
              <a:rPr lang="en-US" dirty="0" err="1"/>
              <a:t>kecuali</a:t>
            </a:r>
            <a:r>
              <a:rPr lang="en-US" dirty="0"/>
              <a:t> </a:t>
            </a:r>
            <a:r>
              <a:rPr lang="en-US" dirty="0" err="1"/>
              <a:t>CouponUsed</a:t>
            </a:r>
            <a:r>
              <a:rPr lang="en-US" dirty="0"/>
              <a:t> yang di drop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menghindari</a:t>
            </a:r>
            <a:r>
              <a:rPr lang="en-US" dirty="0"/>
              <a:t> </a:t>
            </a:r>
            <a:r>
              <a:rPr lang="en-US" dirty="0" err="1"/>
              <a:t>multicolinearity</a:t>
            </a:r>
            <a:endParaRPr lang="en-US" dirty="0"/>
          </a:p>
          <a:p>
            <a:pPr marL="285750" marR="0" lvl="0" indent="-285750" algn="l" rtl="0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Menggunakan</a:t>
            </a:r>
            <a:r>
              <a:rPr lang="en-US" dirty="0"/>
              <a:t> </a:t>
            </a:r>
            <a:r>
              <a:rPr lang="en-US" dirty="0" err="1"/>
              <a:t>LogisticRegression</a:t>
            </a:r>
            <a:r>
              <a:rPr lang="en-US" dirty="0"/>
              <a:t> </a:t>
            </a:r>
            <a:r>
              <a:rPr lang="en-US" dirty="0" err="1"/>
              <a:t>sebagai</a:t>
            </a:r>
            <a:r>
              <a:rPr lang="en-US" dirty="0"/>
              <a:t> baseline </a:t>
            </a:r>
            <a:r>
              <a:rPr lang="en-US" dirty="0" err="1"/>
              <a:t>dengan</a:t>
            </a:r>
            <a:r>
              <a:rPr lang="en-US" dirty="0"/>
              <a:t> score Recall 65.1% dan ROC_AUC 81%</a:t>
            </a:r>
          </a:p>
          <a:p>
            <a:pPr marL="285750" marR="0" lvl="0" indent="-285750" algn="l" rtl="0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Melakukan</a:t>
            </a:r>
            <a:r>
              <a:rPr lang="en-US" dirty="0"/>
              <a:t> tuning hyperparameter “Penalty” dan “C” pada baseline model dan </a:t>
            </a:r>
            <a:r>
              <a:rPr lang="en-US" dirty="0" err="1"/>
              <a:t>mendapatkan</a:t>
            </a:r>
            <a:r>
              <a:rPr lang="en-US" dirty="0"/>
              <a:t> score Recall 65.1% dan ROC_AUC 80.8%</a:t>
            </a:r>
          </a:p>
          <a:p>
            <a:pPr marL="285750" marR="0" lvl="0" indent="-285750" algn="l" rtl="0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Mencoba</a:t>
            </a:r>
            <a:r>
              <a:rPr lang="en-US" dirty="0"/>
              <a:t> model lain, </a:t>
            </a:r>
            <a:r>
              <a:rPr lang="en-US" dirty="0" err="1"/>
              <a:t>yaitu</a:t>
            </a:r>
            <a:r>
              <a:rPr lang="en-US" dirty="0"/>
              <a:t> Decision Tree, KNN, SVM, Random Forest, Gradient Boosting, </a:t>
            </a:r>
            <a:r>
              <a:rPr lang="en-US" dirty="0" err="1"/>
              <a:t>XGBoost</a:t>
            </a:r>
            <a:r>
              <a:rPr lang="en-US" dirty="0"/>
              <a:t>, AdaBoost, </a:t>
            </a:r>
            <a:r>
              <a:rPr lang="en-US" dirty="0" err="1"/>
              <a:t>CatBoost</a:t>
            </a:r>
            <a:r>
              <a:rPr lang="en-US" dirty="0"/>
              <a:t> dan </a:t>
            </a:r>
            <a:r>
              <a:rPr lang="en-US" dirty="0" err="1"/>
              <a:t>mendapatkan</a:t>
            </a:r>
            <a:r>
              <a:rPr lang="en-US" dirty="0"/>
              <a:t> model </a:t>
            </a:r>
            <a:r>
              <a:rPr lang="en-US" dirty="0" err="1"/>
              <a:t>terbaik</a:t>
            </a:r>
            <a:r>
              <a:rPr lang="en-US" dirty="0"/>
              <a:t> </a:t>
            </a:r>
            <a:r>
              <a:rPr lang="en-US" dirty="0" err="1"/>
              <a:t>yaitu</a:t>
            </a:r>
            <a:r>
              <a:rPr lang="en-US" dirty="0"/>
              <a:t> </a:t>
            </a:r>
            <a:r>
              <a:rPr lang="en-US" dirty="0" err="1"/>
              <a:t>XGBoost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score Recall 88.7% dan ROC_AUC 93.6%. </a:t>
            </a:r>
            <a:r>
              <a:rPr lang="en-US" dirty="0" err="1"/>
              <a:t>XGBoost</a:t>
            </a:r>
            <a:r>
              <a:rPr lang="en-US" dirty="0"/>
              <a:t> </a:t>
            </a:r>
            <a:r>
              <a:rPr lang="en-US" dirty="0" err="1"/>
              <a:t>disini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hyperparameter </a:t>
            </a:r>
            <a:r>
              <a:rPr lang="en-US" dirty="0" err="1"/>
              <a:t>scale_pos_weight</a:t>
            </a:r>
            <a:r>
              <a:rPr lang="en-US" dirty="0"/>
              <a:t> = 5 </a:t>
            </a:r>
            <a:r>
              <a:rPr lang="en-US" dirty="0" err="1"/>
              <a:t>karena</a:t>
            </a:r>
            <a:r>
              <a:rPr lang="en-US" dirty="0"/>
              <a:t> data target imbalance</a:t>
            </a:r>
          </a:p>
          <a:p>
            <a:pPr marL="285750" marR="0" lvl="0" indent="-285750" algn="l" rtl="0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Melakukan</a:t>
            </a:r>
            <a:r>
              <a:rPr lang="en-US" dirty="0"/>
              <a:t> hyperparameter tuning pada </a:t>
            </a:r>
            <a:r>
              <a:rPr lang="en-US" dirty="0" err="1"/>
              <a:t>semua</a:t>
            </a:r>
            <a:r>
              <a:rPr lang="en-US" dirty="0"/>
              <a:t> model, dan </a:t>
            </a:r>
            <a:r>
              <a:rPr lang="en-US" dirty="0" err="1"/>
              <a:t>mendapatkan</a:t>
            </a:r>
            <a:r>
              <a:rPr lang="en-US" dirty="0"/>
              <a:t> model </a:t>
            </a:r>
            <a:r>
              <a:rPr lang="en-US" dirty="0" err="1"/>
              <a:t>XGBoost</a:t>
            </a:r>
            <a:r>
              <a:rPr lang="en-US" dirty="0"/>
              <a:t> </a:t>
            </a:r>
            <a:r>
              <a:rPr lang="en-US" dirty="0" err="1"/>
              <a:t>sebagai</a:t>
            </a:r>
            <a:r>
              <a:rPr lang="en-US" dirty="0"/>
              <a:t> model </a:t>
            </a:r>
            <a:r>
              <a:rPr lang="en-US" dirty="0" err="1"/>
              <a:t>terbaik</a:t>
            </a:r>
            <a:r>
              <a:rPr lang="en-US" dirty="0"/>
              <a:t>. Hyperparameter yang di tuning pada </a:t>
            </a:r>
            <a:r>
              <a:rPr lang="en-US" dirty="0" err="1"/>
              <a:t>XGBoost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“</a:t>
            </a:r>
            <a:r>
              <a:rPr lang="en-US" dirty="0" err="1"/>
              <a:t>min_child_weight</a:t>
            </a:r>
            <a:r>
              <a:rPr lang="en-US" dirty="0"/>
              <a:t>”, “gamma”, “</a:t>
            </a:r>
            <a:r>
              <a:rPr lang="en-US" dirty="0" err="1"/>
              <a:t>tree_method</a:t>
            </a:r>
            <a:r>
              <a:rPr lang="en-US" dirty="0"/>
              <a:t>”, “</a:t>
            </a:r>
            <a:r>
              <a:rPr lang="en-US" dirty="0" err="1"/>
              <a:t>colsample_bytree</a:t>
            </a:r>
            <a:r>
              <a:rPr lang="en-US" dirty="0"/>
              <a:t>”, “eta”, “lambda” dan “alpha”. Model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mendapatkan</a:t>
            </a:r>
            <a:r>
              <a:rPr lang="en-US" dirty="0"/>
              <a:t> score Recall 95.5% dan 95.9%</a:t>
            </a:r>
          </a:p>
          <a:p>
            <a:pPr marL="285750" marR="0" lvl="0" indent="-285750" algn="l" rtl="0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Melakukan</a:t>
            </a:r>
            <a:r>
              <a:rPr lang="en-US" dirty="0"/>
              <a:t> Manual feature selection, drop feature “</a:t>
            </a:r>
            <a:r>
              <a:rPr lang="en-US" dirty="0" err="1"/>
              <a:t>OrderAmountHikeFromlastYear</a:t>
            </a:r>
            <a:r>
              <a:rPr lang="en-US" dirty="0"/>
              <a:t>”, “</a:t>
            </a:r>
            <a:r>
              <a:rPr lang="en-US" dirty="0" err="1"/>
              <a:t>PreferredPaymentMode_E</a:t>
            </a:r>
            <a:r>
              <a:rPr lang="en-US" dirty="0"/>
              <a:t> wallet”, “</a:t>
            </a:r>
            <a:r>
              <a:rPr lang="en-US" dirty="0" err="1"/>
              <a:t>PreferredPaymentMode_Credit</a:t>
            </a:r>
            <a:r>
              <a:rPr lang="en-US" dirty="0"/>
              <a:t> Card”. Yang </a:t>
            </a:r>
            <a:r>
              <a:rPr lang="en-US" dirty="0" err="1"/>
              <a:t>meningkatkan</a:t>
            </a:r>
            <a:r>
              <a:rPr lang="en-US" dirty="0"/>
              <a:t> score model </a:t>
            </a:r>
            <a:r>
              <a:rPr lang="en-US" dirty="0" err="1"/>
              <a:t>menjadi</a:t>
            </a:r>
            <a:r>
              <a:rPr lang="en-US" dirty="0"/>
              <a:t> 96.6% Recall dan 97.9% ROC_AUC</a:t>
            </a:r>
          </a:p>
        </p:txBody>
      </p:sp>
      <p:sp>
        <p:nvSpPr>
          <p:cNvPr id="165" name="Google Shape;165;p5"/>
          <p:cNvSpPr txBox="1"/>
          <p:nvPr/>
        </p:nvSpPr>
        <p:spPr>
          <a:xfrm>
            <a:off x="1041720" y="181117"/>
            <a:ext cx="7352400" cy="599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STAGE3 - Modelling Experiments</a:t>
            </a:r>
            <a:endParaRPr sz="3200" b="1" dirty="0">
              <a:solidFill>
                <a:srgbClr val="0198A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731247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5" descr="A picture containing drawing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63470" y="-1"/>
            <a:ext cx="1268910" cy="527647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5"/>
          <p:cNvSpPr txBox="1"/>
          <p:nvPr/>
        </p:nvSpPr>
        <p:spPr>
          <a:xfrm>
            <a:off x="1041720" y="181117"/>
            <a:ext cx="7352400" cy="599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STAGE3 – SHAP Values</a:t>
            </a:r>
            <a:endParaRPr sz="3200" b="1" dirty="0">
              <a:solidFill>
                <a:srgbClr val="0198A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378EFC6-3980-4A49-901B-10385932DB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451" y="780600"/>
            <a:ext cx="7238146" cy="5702173"/>
          </a:xfrm>
          <a:prstGeom prst="rect">
            <a:avLst/>
          </a:prstGeom>
        </p:spPr>
      </p:pic>
      <p:sp>
        <p:nvSpPr>
          <p:cNvPr id="7" name="Google Shape;173;p6">
            <a:extLst>
              <a:ext uri="{FF2B5EF4-FFF2-40B4-BE49-F238E27FC236}">
                <a16:creationId xmlns:a16="http://schemas.microsoft.com/office/drawing/2014/main" id="{5DDE3920-208B-4398-8672-F66E64CAE2DF}"/>
              </a:ext>
            </a:extLst>
          </p:cNvPr>
          <p:cNvSpPr txBox="1"/>
          <p:nvPr/>
        </p:nvSpPr>
        <p:spPr>
          <a:xfrm>
            <a:off x="8942546" y="1691685"/>
            <a:ext cx="2687799" cy="3647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Dari SHAP values </a:t>
            </a:r>
            <a:r>
              <a:rPr lang="en-US" sz="20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disamping</a:t>
            </a:r>
            <a:r>
              <a:rPr lang="en-US" sz="20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efek</a:t>
            </a:r>
            <a:r>
              <a:rPr lang="en-US" sz="20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setiap</a:t>
            </a:r>
            <a:r>
              <a:rPr lang="en-US" sz="20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feature </a:t>
            </a:r>
            <a:r>
              <a:rPr lang="en-US" sz="20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kepada</a:t>
            </a:r>
            <a:r>
              <a:rPr lang="en-US" sz="20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model </a:t>
            </a:r>
            <a:r>
              <a:rPr lang="en-US" sz="20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dapat</a:t>
            </a:r>
            <a:r>
              <a:rPr lang="en-US" sz="20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terlihat</a:t>
            </a:r>
            <a:r>
              <a:rPr lang="en-US" sz="20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. Hal </a:t>
            </a:r>
            <a:r>
              <a:rPr lang="en-US" sz="20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ini</a:t>
            </a:r>
            <a:r>
              <a:rPr lang="en-US" sz="20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dapat</a:t>
            </a:r>
            <a:r>
              <a:rPr lang="en-US" sz="20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dijadikan</a:t>
            </a:r>
            <a:r>
              <a:rPr lang="en-US" sz="20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acuan</a:t>
            </a:r>
            <a:r>
              <a:rPr lang="en-US" sz="20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dalam</a:t>
            </a:r>
            <a:r>
              <a:rPr lang="en-US" sz="20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pengambilan</a:t>
            </a:r>
            <a:r>
              <a:rPr lang="en-US" sz="20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insight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23573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6" descr="A picture containing drawing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63470" y="-1"/>
            <a:ext cx="1268910" cy="527647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6"/>
          <p:cNvSpPr txBox="1"/>
          <p:nvPr/>
        </p:nvSpPr>
        <p:spPr>
          <a:xfrm>
            <a:off x="1041720" y="696642"/>
            <a:ext cx="10369992" cy="5155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STAGE3 - Executive Summary &amp; Recommendation (1 slide)</a:t>
            </a:r>
            <a:endParaRPr sz="3200" b="1" dirty="0">
              <a:solidFill>
                <a:srgbClr val="0198A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" name="Google Shape;182;p7">
            <a:extLst>
              <a:ext uri="{FF2B5EF4-FFF2-40B4-BE49-F238E27FC236}">
                <a16:creationId xmlns:a16="http://schemas.microsoft.com/office/drawing/2014/main" id="{200D2E6D-3771-40F6-B5B6-70053CA26F57}"/>
              </a:ext>
            </a:extLst>
          </p:cNvPr>
          <p:cNvSpPr txBox="1"/>
          <p:nvPr/>
        </p:nvSpPr>
        <p:spPr>
          <a:xfrm>
            <a:off x="1041720" y="1727827"/>
            <a:ext cx="10533000" cy="2885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000" b="1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Executive Summary:</a:t>
            </a:r>
          </a:p>
          <a:p>
            <a:pPr marL="342900" marR="0" lvl="0" indent="-342900" algn="l" rtl="0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sv-SE" sz="20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Evaluation metrics menggunakan </a:t>
            </a:r>
            <a:r>
              <a:rPr lang="sv-SE" sz="2000" b="1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Recall</a:t>
            </a:r>
            <a:r>
              <a:rPr lang="sv-SE" sz="20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dan </a:t>
            </a:r>
            <a:r>
              <a:rPr lang="sv-SE" sz="2000" b="1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ROC_AUC</a:t>
            </a:r>
            <a:r>
              <a:rPr lang="sv-SE" sz="20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, business metrics menggunakan </a:t>
            </a:r>
            <a:r>
              <a:rPr lang="sv-SE" sz="2000" b="1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churn rate</a:t>
            </a:r>
            <a:r>
              <a:rPr lang="sv-SE" sz="20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</a:p>
          <a:p>
            <a:pPr marL="342900" marR="0" lvl="0" indent="-342900" algn="l" rtl="0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sv-SE" sz="20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Best-Fit model adalah </a:t>
            </a:r>
            <a:r>
              <a:rPr lang="sv-SE" sz="2000" b="1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XGBoost</a:t>
            </a:r>
            <a:r>
              <a:rPr lang="sv-SE" sz="20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dengan score </a:t>
            </a:r>
            <a:r>
              <a:rPr lang="en-US" sz="2000" b="1" dirty="0">
                <a:latin typeface="Dosis" pitchFamily="2" charset="0"/>
              </a:rPr>
              <a:t>96.6% Recall </a:t>
            </a:r>
            <a:r>
              <a:rPr lang="en-US" sz="2000" dirty="0">
                <a:latin typeface="Dosis" pitchFamily="2" charset="0"/>
              </a:rPr>
              <a:t>dan </a:t>
            </a:r>
            <a:r>
              <a:rPr lang="en-US" sz="2000" b="1" dirty="0">
                <a:latin typeface="Dosis" pitchFamily="2" charset="0"/>
              </a:rPr>
              <a:t>97.9% ROC_AUC</a:t>
            </a:r>
            <a:endParaRPr lang="sv-SE" sz="2000" b="1" dirty="0">
              <a:solidFill>
                <a:schemeClr val="dk1"/>
              </a:solidFill>
              <a:latin typeface="Dosis" pitchFamily="2" charset="0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000" b="1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Business Recommendation:</a:t>
            </a:r>
          </a:p>
          <a:p>
            <a:pPr marL="342900" marR="0" lvl="0" indent="-342900" algn="l" rtl="0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sv-SE" sz="2000" b="1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Pelanggan baru</a:t>
            </a:r>
            <a:r>
              <a:rPr lang="sv-SE" sz="20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butuh diberikan </a:t>
            </a:r>
            <a:r>
              <a:rPr lang="sv-SE" sz="2000" b="1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Cashback 1.6x </a:t>
            </a:r>
            <a:r>
              <a:rPr lang="sv-SE" sz="20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lebih besar sampai setidaknya </a:t>
            </a:r>
            <a:r>
              <a:rPr lang="sv-SE" sz="2000" b="1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2 bulan</a:t>
            </a:r>
          </a:p>
          <a:p>
            <a:pPr marL="342900" marR="0" lvl="0" indent="-342900" algn="l" rtl="0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sv-SE" sz="2000" dirty="0">
                <a:latin typeface="Dosis" pitchFamily="2" charset="0"/>
              </a:rPr>
              <a:t>Menjaga </a:t>
            </a:r>
            <a:r>
              <a:rPr lang="sv-SE" sz="2000" b="1" dirty="0">
                <a:latin typeface="Dosis" pitchFamily="2" charset="0"/>
              </a:rPr>
              <a:t>recency</a:t>
            </a:r>
            <a:r>
              <a:rPr lang="sv-SE" sz="2000" dirty="0">
                <a:latin typeface="Dosis" pitchFamily="2" charset="0"/>
              </a:rPr>
              <a:t> belanja customer tetap stabil dengan memberikan </a:t>
            </a:r>
            <a:r>
              <a:rPr lang="sv-SE" sz="2000" b="1" dirty="0">
                <a:latin typeface="Dosis" pitchFamily="2" charset="0"/>
              </a:rPr>
              <a:t>voucher mingguan</a:t>
            </a:r>
          </a:p>
          <a:p>
            <a:pPr marL="342900" marR="0" lvl="0" indent="-342900" algn="l" rtl="0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sv-SE" sz="2000" dirty="0">
                <a:latin typeface="Dosis" pitchFamily="2" charset="0"/>
              </a:rPr>
              <a:t>Membatasi jumlah </a:t>
            </a:r>
            <a:r>
              <a:rPr lang="sv-SE" sz="2000" b="1" dirty="0">
                <a:latin typeface="Dosis" pitchFamily="2" charset="0"/>
              </a:rPr>
              <a:t>alamat</a:t>
            </a:r>
            <a:r>
              <a:rPr lang="sv-SE" sz="2000" dirty="0">
                <a:latin typeface="Dosis" pitchFamily="2" charset="0"/>
              </a:rPr>
              <a:t> dan </a:t>
            </a:r>
            <a:r>
              <a:rPr lang="sv-SE" sz="2000" b="1" dirty="0">
                <a:latin typeface="Dosis" pitchFamily="2" charset="0"/>
              </a:rPr>
              <a:t>device</a:t>
            </a:r>
            <a:r>
              <a:rPr lang="sv-SE" sz="2000" dirty="0">
                <a:latin typeface="Dosis" pitchFamily="2" charset="0"/>
              </a:rPr>
              <a:t> yang dapat didaftarkan menjadi </a:t>
            </a:r>
            <a:r>
              <a:rPr lang="sv-SE" sz="2000" b="1" dirty="0">
                <a:latin typeface="Dosis" pitchFamily="2" charset="0"/>
              </a:rPr>
              <a:t>maksimal 3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7" descr="A picture containing drawing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63470" y="-1"/>
            <a:ext cx="1268910" cy="527647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7"/>
          <p:cNvSpPr txBox="1"/>
          <p:nvPr/>
        </p:nvSpPr>
        <p:spPr>
          <a:xfrm>
            <a:off x="1041720" y="1306587"/>
            <a:ext cx="10533000" cy="8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Penjelasan</a:t>
            </a:r>
            <a:r>
              <a:rPr lang="en-US" sz="20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kontribusi</a:t>
            </a:r>
            <a:r>
              <a:rPr lang="en-US" sz="20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dari</a:t>
            </a:r>
            <a:r>
              <a:rPr lang="en-US" sz="20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masing-masing </a:t>
            </a:r>
            <a:r>
              <a:rPr lang="en-US" sz="20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anggota</a:t>
            </a:r>
            <a:r>
              <a:rPr lang="en-US" sz="20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team (</a:t>
            </a:r>
            <a:r>
              <a:rPr lang="en-US" sz="20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siapa</a:t>
            </a:r>
            <a:r>
              <a:rPr lang="en-US" sz="20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mengerjakan</a:t>
            </a:r>
            <a:r>
              <a:rPr lang="en-US" sz="20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apa</a:t>
            </a:r>
            <a:r>
              <a:rPr lang="en-US" sz="20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saja</a:t>
            </a:r>
            <a:r>
              <a:rPr lang="en-US" sz="20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). </a:t>
            </a:r>
            <a:r>
              <a:rPr lang="en-US" sz="20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Tuliskan</a:t>
            </a:r>
            <a:r>
              <a:rPr lang="en-US" sz="20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secara</a:t>
            </a:r>
            <a:r>
              <a:rPr lang="en-US" sz="20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detail, </a:t>
            </a:r>
            <a:r>
              <a:rPr lang="en-US" sz="20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termasuk</a:t>
            </a:r>
            <a:r>
              <a:rPr lang="en-US" sz="20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pembagian</a:t>
            </a:r>
            <a:r>
              <a:rPr lang="en-US" sz="20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dalam</a:t>
            </a:r>
            <a:r>
              <a:rPr lang="en-US" sz="20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penulisan</a:t>
            </a:r>
            <a:r>
              <a:rPr lang="en-US" sz="20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laporan</a:t>
            </a:r>
            <a:r>
              <a:rPr lang="en-US" sz="20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, </a:t>
            </a:r>
            <a:r>
              <a:rPr lang="en-US" sz="20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pembuatan</a:t>
            </a:r>
            <a:r>
              <a:rPr lang="en-US" sz="20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slide, dan </a:t>
            </a:r>
            <a:r>
              <a:rPr lang="en-US" sz="20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presentasi</a:t>
            </a:r>
            <a:r>
              <a:rPr lang="en-US" sz="20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.</a:t>
            </a:r>
          </a:p>
          <a:p>
            <a:pPr marL="342900" marR="0" lvl="0" indent="-342900" algn="l" rtl="0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dk1"/>
                </a:solidFill>
                <a:latin typeface="Dosis"/>
                <a:sym typeface="Dosis"/>
              </a:rPr>
              <a:t>Bryan Tamin : Problem definition, EDA, handle missing value &amp; duplicated data, business insight, handle miscategorized value, feature transformation, Feature scaling, modeling, hyperparameter tuning, feature </a:t>
            </a:r>
            <a:r>
              <a:rPr lang="en-US" sz="2000" dirty="0" err="1">
                <a:solidFill>
                  <a:schemeClr val="dk1"/>
                </a:solidFill>
                <a:latin typeface="Dosis"/>
                <a:sym typeface="Dosis"/>
              </a:rPr>
              <a:t>importances</a:t>
            </a:r>
            <a:r>
              <a:rPr lang="en-US" sz="2000" dirty="0">
                <a:solidFill>
                  <a:schemeClr val="dk1"/>
                </a:solidFill>
                <a:latin typeface="Dosis"/>
                <a:sym typeface="Dosis"/>
              </a:rPr>
              <a:t>, </a:t>
            </a:r>
            <a:r>
              <a:rPr lang="en-US" sz="2000" dirty="0" err="1">
                <a:solidFill>
                  <a:schemeClr val="dk1"/>
                </a:solidFill>
                <a:latin typeface="Dosis"/>
                <a:sym typeface="Dosis"/>
              </a:rPr>
              <a:t>shap</a:t>
            </a:r>
            <a:r>
              <a:rPr lang="en-US" sz="2000" dirty="0">
                <a:solidFill>
                  <a:schemeClr val="dk1"/>
                </a:solidFill>
                <a:latin typeface="Dosis"/>
                <a:sym typeface="Dosis"/>
              </a:rPr>
              <a:t> values, Presentation (</a:t>
            </a:r>
            <a:r>
              <a:rPr lang="en-US" sz="2000" dirty="0" err="1">
                <a:solidFill>
                  <a:schemeClr val="dk1"/>
                </a:solidFill>
                <a:latin typeface="Dosis"/>
                <a:sym typeface="Dosis"/>
              </a:rPr>
              <a:t>Pembukaan</a:t>
            </a:r>
            <a:r>
              <a:rPr lang="en-US" sz="2000" dirty="0">
                <a:solidFill>
                  <a:schemeClr val="dk1"/>
                </a:solidFill>
                <a:latin typeface="Dosis"/>
                <a:sym typeface="Dosis"/>
              </a:rPr>
              <a:t>, EDA, Business Insight), </a:t>
            </a:r>
            <a:r>
              <a:rPr lang="en-US" sz="2000" dirty="0" err="1">
                <a:solidFill>
                  <a:schemeClr val="dk1"/>
                </a:solidFill>
                <a:latin typeface="Dosis"/>
                <a:sym typeface="Dosis"/>
              </a:rPr>
              <a:t>laporan</a:t>
            </a:r>
            <a:endParaRPr lang="en-US" sz="2000" dirty="0">
              <a:solidFill>
                <a:schemeClr val="dk1"/>
              </a:solidFill>
              <a:latin typeface="Dosis"/>
              <a:sym typeface="Dosis"/>
            </a:endParaRPr>
          </a:p>
          <a:p>
            <a:pPr marL="342900" marR="0" lvl="0" indent="-342900" algn="l" rtl="0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dk1"/>
                </a:solidFill>
                <a:latin typeface="Dosis"/>
                <a:sym typeface="Dosis"/>
              </a:rPr>
              <a:t>Maysarah</a:t>
            </a:r>
            <a:r>
              <a:rPr lang="en-US" sz="2000" dirty="0">
                <a:solidFill>
                  <a:schemeClr val="dk1"/>
                </a:solidFill>
                <a:latin typeface="Dosis"/>
                <a:sym typeface="Dosis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Dosis"/>
                <a:sym typeface="Dosis"/>
              </a:rPr>
              <a:t>Ulfah</a:t>
            </a:r>
            <a:r>
              <a:rPr lang="en-US" sz="2000" dirty="0">
                <a:solidFill>
                  <a:schemeClr val="dk1"/>
                </a:solidFill>
                <a:latin typeface="Dosis"/>
                <a:sym typeface="Dosis"/>
              </a:rPr>
              <a:t>: Problem definition, EDA, data preprocessing, modeling, presentation (EDA)</a:t>
            </a:r>
          </a:p>
          <a:p>
            <a:pPr marL="342900" indent="-342900">
              <a:lnSpc>
                <a:spcPct val="165000"/>
              </a:lnSpc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dk1"/>
                </a:solidFill>
                <a:latin typeface="Dosis"/>
                <a:sym typeface="Dosis"/>
              </a:rPr>
              <a:t>Vicken</a:t>
            </a:r>
            <a:r>
              <a:rPr lang="en-US" sz="2000" dirty="0">
                <a:solidFill>
                  <a:schemeClr val="dk1"/>
                </a:solidFill>
                <a:latin typeface="Dosis"/>
                <a:sym typeface="Dosis"/>
              </a:rPr>
              <a:t>: Problem definition, EDA, data preprocessing, modeling, presentation (</a:t>
            </a:r>
            <a:r>
              <a:rPr lang="en-US" sz="2000" dirty="0" err="1">
                <a:solidFill>
                  <a:schemeClr val="dk1"/>
                </a:solidFill>
                <a:latin typeface="Dosis"/>
                <a:sym typeface="Dosis"/>
              </a:rPr>
              <a:t>Simulasi</a:t>
            </a:r>
            <a:r>
              <a:rPr lang="en-US" sz="2000" dirty="0">
                <a:solidFill>
                  <a:schemeClr val="dk1"/>
                </a:solidFill>
                <a:latin typeface="Dosis"/>
                <a:sym typeface="Dosis"/>
              </a:rPr>
              <a:t>, Data Preprocessing)</a:t>
            </a:r>
          </a:p>
          <a:p>
            <a:pPr marL="342900" marR="0" lvl="0" indent="-342900" algn="l" rtl="0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dk1"/>
                </a:solidFill>
                <a:latin typeface="Dosis"/>
                <a:sym typeface="Dosis"/>
              </a:rPr>
              <a:t>Wildan</a:t>
            </a:r>
            <a:r>
              <a:rPr lang="en-US" sz="2000" dirty="0">
                <a:solidFill>
                  <a:schemeClr val="dk1"/>
                </a:solidFill>
                <a:latin typeface="Dosis"/>
                <a:sym typeface="Dosis"/>
              </a:rPr>
              <a:t> R R: Problem definition, EDA, data preprocessing, modeling, presentation (Modelling </a:t>
            </a:r>
            <a:r>
              <a:rPr lang="en-US" sz="2000">
                <a:solidFill>
                  <a:schemeClr val="dk1"/>
                </a:solidFill>
                <a:latin typeface="Dosis"/>
                <a:sym typeface="Dosis"/>
              </a:rPr>
              <a:t>&amp; Evaluation)</a:t>
            </a:r>
            <a:endParaRPr lang="en-US" sz="2000" dirty="0">
              <a:solidFill>
                <a:schemeClr val="dk1"/>
              </a:solidFill>
              <a:latin typeface="Dosis"/>
              <a:sym typeface="Dosis"/>
            </a:endParaRPr>
          </a:p>
          <a:p>
            <a:pPr marL="0" marR="0" lvl="0" indent="0" algn="l" rtl="0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3" name="Google Shape;183;p7"/>
          <p:cNvSpPr txBox="1"/>
          <p:nvPr/>
        </p:nvSpPr>
        <p:spPr>
          <a:xfrm>
            <a:off x="1041720" y="696642"/>
            <a:ext cx="7352472" cy="5155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Pembagian Tugas (1 slide)</a:t>
            </a:r>
            <a:endParaRPr sz="3200" b="1">
              <a:solidFill>
                <a:srgbClr val="0198A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"/>
          <p:cNvSpPr txBox="1"/>
          <p:nvPr/>
        </p:nvSpPr>
        <p:spPr>
          <a:xfrm>
            <a:off x="1041725" y="1887700"/>
            <a:ext cx="10533000" cy="26314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Jelaskan</a:t>
            </a:r>
            <a:r>
              <a:rPr lang="en-US" sz="20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suatu</a:t>
            </a:r>
            <a:r>
              <a:rPr lang="en-US" sz="20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studi</a:t>
            </a:r>
            <a:r>
              <a:rPr lang="en-US" sz="20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kasus</a:t>
            </a:r>
            <a:r>
              <a:rPr lang="en-US" sz="20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di mana model yang </a:t>
            </a:r>
            <a:r>
              <a:rPr lang="en-US" sz="20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akan</a:t>
            </a:r>
            <a:r>
              <a:rPr lang="en-US" sz="20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dibuat</a:t>
            </a:r>
            <a:r>
              <a:rPr lang="en-US" sz="20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ini</a:t>
            </a:r>
            <a:r>
              <a:rPr lang="en-US" sz="20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bisa</a:t>
            </a:r>
            <a:r>
              <a:rPr lang="en-US" sz="20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dimanfaatkan</a:t>
            </a:r>
            <a:r>
              <a:rPr lang="en-US" sz="20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.</a:t>
            </a:r>
            <a:endParaRPr dirty="0"/>
          </a:p>
          <a:p>
            <a:pPr marL="0" marR="0" lvl="0" indent="0" algn="l" rtl="0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457200" marR="0" lvl="0" indent="-355600" algn="l" rtl="0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osis"/>
              <a:buChar char="●"/>
            </a:pPr>
            <a:r>
              <a:rPr lang="en-US" sz="20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Sebuah</a:t>
            </a:r>
            <a:r>
              <a:rPr lang="en-US" sz="20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Ecommerce </a:t>
            </a:r>
            <a:r>
              <a:rPr lang="en-US" sz="20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mempunyai</a:t>
            </a:r>
            <a:r>
              <a:rPr lang="en-US" sz="20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16.83% customer yang churn</a:t>
            </a:r>
            <a:endParaRPr lang="en-US" sz="3000" dirty="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457200" marR="0" lvl="0" indent="-355600" algn="l" rtl="0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osis"/>
              <a:buChar char="●"/>
            </a:pPr>
            <a:r>
              <a:rPr lang="en-US" sz="20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Hal yang </a:t>
            </a:r>
            <a:r>
              <a:rPr lang="en-US" sz="20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dapat</a:t>
            </a:r>
            <a:r>
              <a:rPr lang="en-US" sz="20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dilakukan</a:t>
            </a:r>
            <a:r>
              <a:rPr lang="en-US" sz="20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untuk</a:t>
            </a:r>
            <a:r>
              <a:rPr lang="en-US" sz="20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menurunkan</a:t>
            </a:r>
            <a:r>
              <a:rPr lang="en-US" sz="20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jumlah</a:t>
            </a:r>
            <a:r>
              <a:rPr lang="en-US" sz="20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customer churn</a:t>
            </a:r>
          </a:p>
          <a:p>
            <a:pPr marL="457200" marR="0" lvl="0" indent="-355600" algn="l" rtl="0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osis"/>
              <a:buChar char="●"/>
            </a:pPr>
            <a:endParaRPr sz="2000" dirty="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74" name="Google Shape;74;p2"/>
          <p:cNvSpPr txBox="1"/>
          <p:nvPr/>
        </p:nvSpPr>
        <p:spPr>
          <a:xfrm>
            <a:off x="1041720" y="696642"/>
            <a:ext cx="7352472" cy="5155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Latar Belakang Masalah (1-2 slide)</a:t>
            </a:r>
            <a:endParaRPr sz="3200" b="1">
              <a:solidFill>
                <a:srgbClr val="0198A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3" descr="A close up of a logo&#10;&#10;Description automatically generated"/>
          <p:cNvPicPr preferRelativeResize="0"/>
          <p:nvPr/>
        </p:nvPicPr>
        <p:blipFill rotWithShape="1">
          <a:blip r:embed="rId3">
            <a:alphaModFix amt="71000"/>
          </a:blip>
          <a:srcRect/>
          <a:stretch/>
        </p:blipFill>
        <p:spPr>
          <a:xfrm>
            <a:off x="-13753" y="696642"/>
            <a:ext cx="12192000" cy="5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3" descr="A picture containing drawing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863470" y="-1"/>
            <a:ext cx="1268910" cy="527647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3"/>
          <p:cNvSpPr txBox="1"/>
          <p:nvPr/>
        </p:nvSpPr>
        <p:spPr>
          <a:xfrm>
            <a:off x="1041720" y="101717"/>
            <a:ext cx="7352400" cy="599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Pre-processing</a:t>
            </a:r>
            <a:endParaRPr sz="3200" b="1" dirty="0">
              <a:solidFill>
                <a:srgbClr val="0198A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E4D698-E298-4837-AD2F-53749FD8E12C}"/>
              </a:ext>
            </a:extLst>
          </p:cNvPr>
          <p:cNvSpPr txBox="1"/>
          <p:nvPr/>
        </p:nvSpPr>
        <p:spPr>
          <a:xfrm>
            <a:off x="3041151" y="3277680"/>
            <a:ext cx="610284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82B052-20D8-48F3-9F7B-FACB5B6A36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87731" y="653047"/>
            <a:ext cx="6707659" cy="493609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4086A25-B003-4E27-A95F-ABA3401EFAC7}"/>
              </a:ext>
            </a:extLst>
          </p:cNvPr>
          <p:cNvSpPr txBox="1"/>
          <p:nvPr/>
        </p:nvSpPr>
        <p:spPr>
          <a:xfrm>
            <a:off x="3041151" y="3277680"/>
            <a:ext cx="610284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81" name="Google Shape;81;p3"/>
          <p:cNvSpPr txBox="1"/>
          <p:nvPr/>
        </p:nvSpPr>
        <p:spPr>
          <a:xfrm>
            <a:off x="1041713" y="653047"/>
            <a:ext cx="10533000" cy="5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DATA VISUALISASI</a:t>
            </a:r>
          </a:p>
        </p:txBody>
      </p:sp>
      <p:sp>
        <p:nvSpPr>
          <p:cNvPr id="15" name="Google Shape;95;gcf82d40dce_0_37">
            <a:extLst>
              <a:ext uri="{FF2B5EF4-FFF2-40B4-BE49-F238E27FC236}">
                <a16:creationId xmlns:a16="http://schemas.microsoft.com/office/drawing/2014/main" id="{24680ADC-A6C6-4545-9189-5CE9B0E27000}"/>
              </a:ext>
            </a:extLst>
          </p:cNvPr>
          <p:cNvSpPr txBox="1"/>
          <p:nvPr/>
        </p:nvSpPr>
        <p:spPr>
          <a:xfrm>
            <a:off x="1144467" y="5499377"/>
            <a:ext cx="10533000" cy="12464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dirty="0" err="1">
                <a:latin typeface="Calibri"/>
                <a:ea typeface="Calibri"/>
                <a:cs typeface="Calibri"/>
                <a:sym typeface="Calibri"/>
              </a:rPr>
              <a:t>kolom</a:t>
            </a:r>
            <a:r>
              <a:rPr lang="en-US" sz="23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300" dirty="0" err="1">
                <a:latin typeface="Calibri"/>
                <a:ea typeface="Calibri"/>
                <a:cs typeface="Calibri"/>
                <a:sym typeface="Calibri"/>
              </a:rPr>
              <a:t>CouponUsed</a:t>
            </a:r>
            <a:r>
              <a:rPr lang="en-US" sz="2300" dirty="0">
                <a:latin typeface="Calibri"/>
                <a:ea typeface="Calibri"/>
                <a:cs typeface="Calibri"/>
                <a:sym typeface="Calibri"/>
              </a:rPr>
              <a:t> dan </a:t>
            </a:r>
            <a:r>
              <a:rPr lang="en-US" sz="2300" dirty="0" err="1">
                <a:latin typeface="Calibri"/>
                <a:ea typeface="Calibri"/>
                <a:cs typeface="Calibri"/>
                <a:sym typeface="Calibri"/>
              </a:rPr>
              <a:t>OrderCount</a:t>
            </a:r>
            <a:r>
              <a:rPr lang="en-US" sz="23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300" dirty="0" err="1">
                <a:latin typeface="Calibri"/>
                <a:ea typeface="Calibri"/>
                <a:cs typeface="Calibri"/>
                <a:sym typeface="Calibri"/>
              </a:rPr>
              <a:t>memiliki</a:t>
            </a:r>
            <a:r>
              <a:rPr lang="en-US" sz="23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300" dirty="0" err="1">
                <a:latin typeface="Calibri"/>
                <a:ea typeface="Calibri"/>
                <a:cs typeface="Calibri"/>
                <a:sym typeface="Calibri"/>
              </a:rPr>
              <a:t>korelasi</a:t>
            </a:r>
            <a:r>
              <a:rPr lang="en-US" sz="2300" dirty="0">
                <a:latin typeface="Calibri"/>
                <a:ea typeface="Calibri"/>
                <a:cs typeface="Calibri"/>
                <a:sym typeface="Calibri"/>
              </a:rPr>
              <a:t> yang </a:t>
            </a:r>
            <a:r>
              <a:rPr lang="en-US" sz="2300" dirty="0" err="1">
                <a:latin typeface="Calibri"/>
                <a:ea typeface="Calibri"/>
                <a:cs typeface="Calibri"/>
                <a:sym typeface="Calibri"/>
              </a:rPr>
              <a:t>tinggi</a:t>
            </a:r>
            <a:r>
              <a:rPr lang="en-US" sz="2300" dirty="0"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2300" dirty="0" err="1">
                <a:latin typeface="Calibri"/>
                <a:ea typeface="Calibri"/>
                <a:cs typeface="Calibri"/>
                <a:sym typeface="Calibri"/>
              </a:rPr>
              <a:t>karena</a:t>
            </a:r>
            <a:r>
              <a:rPr lang="en-US" sz="23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300" dirty="0" err="1">
                <a:latin typeface="Calibri"/>
                <a:ea typeface="Calibri"/>
                <a:cs typeface="Calibri"/>
                <a:sym typeface="Calibri"/>
              </a:rPr>
              <a:t>itu</a:t>
            </a:r>
            <a:r>
              <a:rPr lang="en-US" sz="23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300" dirty="0" err="1">
                <a:latin typeface="Calibri"/>
                <a:ea typeface="Calibri"/>
                <a:cs typeface="Calibri"/>
                <a:sym typeface="Calibri"/>
              </a:rPr>
              <a:t>kolom</a:t>
            </a:r>
            <a:r>
              <a:rPr lang="en-US" sz="23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300" dirty="0" err="1">
                <a:latin typeface="Calibri"/>
                <a:ea typeface="Calibri"/>
                <a:cs typeface="Calibri"/>
                <a:sym typeface="Calibri"/>
              </a:rPr>
              <a:t>CouponUsed</a:t>
            </a:r>
            <a:r>
              <a:rPr lang="en-US" sz="23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300" dirty="0" err="1">
                <a:latin typeface="Calibri"/>
                <a:ea typeface="Calibri"/>
                <a:cs typeface="Calibri"/>
                <a:sym typeface="Calibri"/>
              </a:rPr>
              <a:t>akan</a:t>
            </a:r>
            <a:r>
              <a:rPr lang="en-US" sz="2300" dirty="0">
                <a:latin typeface="Calibri"/>
                <a:ea typeface="Calibri"/>
                <a:cs typeface="Calibri"/>
                <a:sym typeface="Calibri"/>
              </a:rPr>
              <a:t> di drop </a:t>
            </a:r>
            <a:r>
              <a:rPr lang="en-US" sz="2300" dirty="0" err="1">
                <a:latin typeface="Calibri"/>
                <a:ea typeface="Calibri"/>
                <a:cs typeface="Calibri"/>
                <a:sym typeface="Calibri"/>
              </a:rPr>
              <a:t>untuk</a:t>
            </a:r>
            <a:r>
              <a:rPr lang="en-US" sz="23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300" dirty="0" err="1">
                <a:latin typeface="Calibri"/>
                <a:ea typeface="Calibri"/>
                <a:cs typeface="Calibri"/>
                <a:sym typeface="Calibri"/>
              </a:rPr>
              <a:t>menghindari</a:t>
            </a:r>
            <a:r>
              <a:rPr lang="en-US" sz="23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300" dirty="0" err="1">
                <a:latin typeface="Calibri"/>
                <a:ea typeface="Calibri"/>
                <a:cs typeface="Calibri"/>
                <a:sym typeface="Calibri"/>
              </a:rPr>
              <a:t>potensi</a:t>
            </a:r>
            <a:r>
              <a:rPr lang="en-US" sz="2300" dirty="0">
                <a:latin typeface="Calibri"/>
                <a:ea typeface="Calibri"/>
                <a:cs typeface="Calibri"/>
                <a:sym typeface="Calibri"/>
              </a:rPr>
              <a:t> multicollinearity yang </a:t>
            </a:r>
            <a:r>
              <a:rPr lang="en-US" sz="2300" dirty="0" err="1">
                <a:latin typeface="Calibri"/>
                <a:ea typeface="Calibri"/>
                <a:cs typeface="Calibri"/>
                <a:sym typeface="Calibri"/>
              </a:rPr>
              <a:t>membuat</a:t>
            </a:r>
            <a:r>
              <a:rPr lang="en-US" sz="2300" dirty="0">
                <a:latin typeface="Calibri"/>
                <a:ea typeface="Calibri"/>
                <a:cs typeface="Calibri"/>
                <a:sym typeface="Calibri"/>
              </a:rPr>
              <a:t> model salah </a:t>
            </a:r>
            <a:r>
              <a:rPr lang="en-US" sz="2300" dirty="0" err="1">
                <a:latin typeface="Calibri"/>
                <a:ea typeface="Calibri"/>
                <a:cs typeface="Calibri"/>
                <a:sym typeface="Calibri"/>
              </a:rPr>
              <a:t>saat</a:t>
            </a:r>
            <a:r>
              <a:rPr lang="en-US" sz="23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300" dirty="0" err="1">
                <a:latin typeface="Calibri"/>
                <a:ea typeface="Calibri"/>
                <a:cs typeface="Calibri"/>
                <a:sym typeface="Calibri"/>
              </a:rPr>
              <a:t>diinterpretasi</a:t>
            </a:r>
            <a:endParaRPr sz="2300" dirty="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gcf82d40dce_0_37" descr="A close up of a logo&#10;&#10;Description automatically generated"/>
          <p:cNvPicPr preferRelativeResize="0"/>
          <p:nvPr/>
        </p:nvPicPr>
        <p:blipFill rotWithShape="1">
          <a:blip r:embed="rId3">
            <a:alphaModFix amt="71000"/>
          </a:blip>
          <a:srcRect/>
          <a:stretch/>
        </p:blipFill>
        <p:spPr>
          <a:xfrm>
            <a:off x="-13753" y="696642"/>
            <a:ext cx="12192000" cy="5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gcf82d40dce_0_37" descr="A picture containing drawing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863470" y="-1"/>
            <a:ext cx="1268910" cy="527648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gcf82d40dce_0_37"/>
          <p:cNvSpPr txBox="1"/>
          <p:nvPr/>
        </p:nvSpPr>
        <p:spPr>
          <a:xfrm>
            <a:off x="1041720" y="101717"/>
            <a:ext cx="7352400" cy="5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Pre-processing</a:t>
            </a:r>
          </a:p>
        </p:txBody>
      </p:sp>
      <p:sp>
        <p:nvSpPr>
          <p:cNvPr id="94" name="Google Shape;94;gcf82d40dce_0_37"/>
          <p:cNvSpPr txBox="1"/>
          <p:nvPr/>
        </p:nvSpPr>
        <p:spPr>
          <a:xfrm>
            <a:off x="1136000" y="1214525"/>
            <a:ext cx="10111800" cy="47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gcf82d40dce_0_37"/>
          <p:cNvSpPr txBox="1"/>
          <p:nvPr/>
        </p:nvSpPr>
        <p:spPr>
          <a:xfrm>
            <a:off x="1416719" y="1081358"/>
            <a:ext cx="4033709" cy="892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300" dirty="0">
                <a:latin typeface="Calibri"/>
                <a:ea typeface="Calibri"/>
                <a:cs typeface="Calibri"/>
                <a:sym typeface="Calibri"/>
              </a:rPr>
              <a:t>65.5% dari customer dengan tenure dibawah 2 bulan Churn</a:t>
            </a:r>
            <a:endParaRPr lang="en-US" sz="23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677D11-941C-45D9-98E7-24FD9DEA4A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1701" y="1933834"/>
            <a:ext cx="4783746" cy="32711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385774A-D8F1-4109-9F32-F159C25758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33402" y="2109070"/>
            <a:ext cx="5804768" cy="292067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DCA4AA7-8E33-4C58-AF27-B2375C62F12F}"/>
              </a:ext>
            </a:extLst>
          </p:cNvPr>
          <p:cNvSpPr txBox="1"/>
          <p:nvPr/>
        </p:nvSpPr>
        <p:spPr>
          <a:xfrm>
            <a:off x="6077185" y="1193575"/>
            <a:ext cx="549752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300" dirty="0">
                <a:latin typeface="Calibri" panose="020F0502020204030204" pitchFamily="34" charset="0"/>
                <a:cs typeface="Calibri" panose="020F0502020204030204" pitchFamily="34" charset="0"/>
              </a:rPr>
              <a:t>Churn rate customer </a:t>
            </a:r>
            <a:r>
              <a:rPr lang="en-US" sz="2300" dirty="0" err="1">
                <a:latin typeface="Calibri" panose="020F0502020204030204" pitchFamily="34" charset="0"/>
                <a:cs typeface="Calibri" panose="020F0502020204030204" pitchFamily="34" charset="0"/>
              </a:rPr>
              <a:t>dengan</a:t>
            </a:r>
            <a:r>
              <a:rPr lang="en-US" sz="2300" dirty="0">
                <a:latin typeface="Calibri" panose="020F0502020204030204" pitchFamily="34" charset="0"/>
                <a:cs typeface="Calibri" panose="020F0502020204030204" pitchFamily="34" charset="0"/>
              </a:rPr>
              <a:t> cashback </a:t>
            </a:r>
            <a:r>
              <a:rPr lang="en-US" sz="2300" dirty="0" err="1">
                <a:latin typeface="Calibri" panose="020F0502020204030204" pitchFamily="34" charset="0"/>
                <a:cs typeface="Calibri" panose="020F0502020204030204" pitchFamily="34" charset="0"/>
              </a:rPr>
              <a:t>dibawah</a:t>
            </a:r>
            <a:r>
              <a:rPr lang="en-US" sz="2300" dirty="0">
                <a:latin typeface="Calibri" panose="020F0502020204030204" pitchFamily="34" charset="0"/>
                <a:cs typeface="Calibri" panose="020F0502020204030204" pitchFamily="34" charset="0"/>
              </a:rPr>
              <a:t> 240 </a:t>
            </a:r>
            <a:r>
              <a:rPr lang="en-US" sz="2300" dirty="0" err="1">
                <a:latin typeface="Calibri" panose="020F0502020204030204" pitchFamily="34" charset="0"/>
                <a:cs typeface="Calibri" panose="020F0502020204030204" pitchFamily="34" charset="0"/>
              </a:rPr>
              <a:t>sebesar</a:t>
            </a:r>
            <a:r>
              <a:rPr lang="en-US" sz="2300" dirty="0">
                <a:latin typeface="Calibri" panose="020F0502020204030204" pitchFamily="34" charset="0"/>
                <a:cs typeface="Calibri" panose="020F0502020204030204" pitchFamily="34" charset="0"/>
              </a:rPr>
              <a:t> 18.43%</a:t>
            </a:r>
          </a:p>
        </p:txBody>
      </p:sp>
      <p:sp>
        <p:nvSpPr>
          <p:cNvPr id="18" name="Google Shape;81;p3">
            <a:extLst>
              <a:ext uri="{FF2B5EF4-FFF2-40B4-BE49-F238E27FC236}">
                <a16:creationId xmlns:a16="http://schemas.microsoft.com/office/drawing/2014/main" id="{1FC70C1D-22A6-4C8A-80C0-40F7B62E56C8}"/>
              </a:ext>
            </a:extLst>
          </p:cNvPr>
          <p:cNvSpPr txBox="1"/>
          <p:nvPr/>
        </p:nvSpPr>
        <p:spPr>
          <a:xfrm>
            <a:off x="1041713" y="653047"/>
            <a:ext cx="10533000" cy="5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DATA VISUALISASI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gcf82d40dce_0_26" descr="A picture containing drawing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63470" y="-1"/>
            <a:ext cx="1268910" cy="527648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gcf82d40dce_0_26"/>
          <p:cNvSpPr txBox="1"/>
          <p:nvPr/>
        </p:nvSpPr>
        <p:spPr>
          <a:xfrm>
            <a:off x="988345" y="1196337"/>
            <a:ext cx="10533000" cy="42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Pertama</a:t>
            </a:r>
            <a:r>
              <a:rPr lang="en-US" sz="20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kita</a:t>
            </a:r>
            <a:r>
              <a:rPr lang="en-US" sz="20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cek</a:t>
            </a:r>
            <a:r>
              <a:rPr lang="en-US" sz="20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apakah</a:t>
            </a:r>
            <a:r>
              <a:rPr lang="en-US" sz="20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ada</a:t>
            </a:r>
            <a:r>
              <a:rPr lang="en-US" sz="20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data yang </a:t>
            </a:r>
            <a:r>
              <a:rPr lang="en-US" sz="20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kosong</a:t>
            </a:r>
            <a:r>
              <a:rPr lang="en-US" sz="20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dan duplicate.</a:t>
            </a:r>
            <a:endParaRPr sz="2000" dirty="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457200" marR="0" lvl="0" indent="-355600" algn="l" rtl="0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osis"/>
              <a:buChar char="-"/>
            </a:pPr>
            <a:r>
              <a:rPr lang="en-US" sz="20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untuk</a:t>
            </a:r>
            <a:r>
              <a:rPr lang="en-US" sz="20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mengecek</a:t>
            </a:r>
            <a:r>
              <a:rPr lang="en-US" sz="20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data yang </a:t>
            </a:r>
            <a:r>
              <a:rPr lang="en-US" sz="20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kosong</a:t>
            </a:r>
            <a:r>
              <a:rPr lang="en-US" sz="20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, </a:t>
            </a:r>
            <a:r>
              <a:rPr lang="en-US" sz="20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menggunakan</a:t>
            </a:r>
            <a:r>
              <a:rPr lang="en-US" sz="20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df.isna</a:t>
            </a:r>
            <a:r>
              <a:rPr lang="en-US" sz="20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()sum. Dari </a:t>
            </a:r>
            <a:r>
              <a:rPr lang="en-US" sz="20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hasil</a:t>
            </a:r>
            <a:r>
              <a:rPr lang="en-US" sz="20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tersebut</a:t>
            </a:r>
            <a:r>
              <a:rPr lang="en-US" sz="20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ditemukan</a:t>
            </a:r>
            <a:r>
              <a:rPr lang="en-US" sz="20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bahwa</a:t>
            </a:r>
            <a:r>
              <a:rPr lang="en-US" sz="20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kolom</a:t>
            </a:r>
            <a:r>
              <a:rPr lang="en-US" sz="20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Tenure, </a:t>
            </a:r>
            <a:r>
              <a:rPr lang="en-US" sz="20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WarehouseToHome</a:t>
            </a:r>
            <a:r>
              <a:rPr lang="en-US" sz="20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, </a:t>
            </a:r>
            <a:r>
              <a:rPr lang="en-US" sz="20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HourSpendOnApp</a:t>
            </a:r>
            <a:r>
              <a:rPr lang="en-US" sz="20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, </a:t>
            </a:r>
            <a:r>
              <a:rPr lang="en-US" sz="20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OrderAmountHikeFromlastYear</a:t>
            </a:r>
            <a:r>
              <a:rPr lang="en-US" sz="20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, </a:t>
            </a:r>
            <a:r>
              <a:rPr lang="en-US" sz="20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CouponUsed</a:t>
            </a:r>
            <a:r>
              <a:rPr lang="en-US" sz="20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, </a:t>
            </a:r>
            <a:r>
              <a:rPr lang="en-US" sz="20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OrderCount</a:t>
            </a:r>
            <a:r>
              <a:rPr lang="en-US" sz="20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, </a:t>
            </a:r>
            <a:r>
              <a:rPr lang="en-US" sz="20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DaySinceLastOrder</a:t>
            </a:r>
            <a:r>
              <a:rPr lang="en-US" sz="20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memiliki</a:t>
            </a:r>
            <a:r>
              <a:rPr lang="en-US" sz="20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missing value</a:t>
            </a:r>
            <a:endParaRPr sz="2000" dirty="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457200" marR="0" lvl="0" indent="-355600" algn="l" rtl="0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osis"/>
              <a:buChar char="-"/>
            </a:pPr>
            <a:r>
              <a:rPr lang="en-US" sz="20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untuk</a:t>
            </a:r>
            <a:r>
              <a:rPr lang="en-US" sz="20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mengecek</a:t>
            </a:r>
            <a:r>
              <a:rPr lang="en-US" sz="20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data yang duplicate, </a:t>
            </a:r>
            <a:r>
              <a:rPr lang="en-US" sz="20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menggunakan</a:t>
            </a:r>
            <a:r>
              <a:rPr lang="en-US" sz="20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df.duplicated</a:t>
            </a:r>
            <a:r>
              <a:rPr lang="en-US" sz="20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(). Dari </a:t>
            </a:r>
            <a:r>
              <a:rPr lang="en-US" sz="20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hasil</a:t>
            </a:r>
            <a:r>
              <a:rPr lang="en-US" sz="20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tersebut</a:t>
            </a:r>
            <a:r>
              <a:rPr lang="en-US" sz="20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ditemukan</a:t>
            </a:r>
            <a:r>
              <a:rPr lang="en-US" sz="20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bahwa</a:t>
            </a:r>
            <a:r>
              <a:rPr lang="en-US" sz="20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tidak</a:t>
            </a:r>
            <a:r>
              <a:rPr lang="en-US" sz="20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ada</a:t>
            </a:r>
            <a:r>
              <a:rPr lang="en-US" sz="20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data yang duplicate.</a:t>
            </a:r>
            <a:endParaRPr sz="2000" dirty="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4" name="Google Shape;104;gcf82d40dce_0_26"/>
          <p:cNvSpPr txBox="1"/>
          <p:nvPr/>
        </p:nvSpPr>
        <p:spPr>
          <a:xfrm>
            <a:off x="909420" y="527642"/>
            <a:ext cx="7352400" cy="5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Data Cleansing</a:t>
            </a:r>
            <a:endParaRPr sz="3200" b="1">
              <a:solidFill>
                <a:srgbClr val="0198A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gcf82d40dce_6_7" descr="A picture containing drawing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63470" y="-1"/>
            <a:ext cx="1268910" cy="527648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gcf82d40dce_6_7"/>
          <p:cNvSpPr txBox="1"/>
          <p:nvPr/>
        </p:nvSpPr>
        <p:spPr>
          <a:xfrm>
            <a:off x="909420" y="527642"/>
            <a:ext cx="7352400" cy="5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Data Cleansing</a:t>
            </a:r>
            <a:endParaRPr sz="3200" b="1">
              <a:solidFill>
                <a:srgbClr val="0198A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3759F30-2BD5-4D9F-886B-758D2FB334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2744" y="1480002"/>
            <a:ext cx="4140745" cy="505436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FFB1FAA-A45C-4D88-8BF2-C81A75048E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9794" y="2458402"/>
            <a:ext cx="5439462" cy="1784825"/>
          </a:xfrm>
          <a:prstGeom prst="rect">
            <a:avLst/>
          </a:prstGeom>
        </p:spPr>
      </p:pic>
      <p:sp>
        <p:nvSpPr>
          <p:cNvPr id="13" name="Google Shape;103;gcf82d40dce_0_26">
            <a:extLst>
              <a:ext uri="{FF2B5EF4-FFF2-40B4-BE49-F238E27FC236}">
                <a16:creationId xmlns:a16="http://schemas.microsoft.com/office/drawing/2014/main" id="{9B1B0C25-4C79-45BD-9A71-4B8CDCF7046C}"/>
              </a:ext>
            </a:extLst>
          </p:cNvPr>
          <p:cNvSpPr txBox="1"/>
          <p:nvPr/>
        </p:nvSpPr>
        <p:spPr>
          <a:xfrm>
            <a:off x="1234925" y="964607"/>
            <a:ext cx="10533000" cy="42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Kolom </a:t>
            </a:r>
            <a:r>
              <a:rPr lang="en-US" sz="20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dengan</a:t>
            </a:r>
            <a:r>
              <a:rPr lang="en-US" sz="20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missing value</a:t>
            </a:r>
            <a:endParaRPr sz="2000" dirty="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gcf82d40dce_0_15" descr="A close up of a logo&#10;&#10;Description automatically generated"/>
          <p:cNvPicPr preferRelativeResize="0"/>
          <p:nvPr/>
        </p:nvPicPr>
        <p:blipFill rotWithShape="1">
          <a:blip r:embed="rId3">
            <a:alphaModFix amt="71000"/>
          </a:blip>
          <a:srcRect/>
          <a:stretch/>
        </p:blipFill>
        <p:spPr>
          <a:xfrm>
            <a:off x="-13753" y="696642"/>
            <a:ext cx="12192000" cy="5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gcf82d40dce_0_15" descr="A picture containing drawing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863470" y="-1"/>
            <a:ext cx="1268910" cy="527648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gcf82d40dce_0_15"/>
          <p:cNvSpPr txBox="1"/>
          <p:nvPr/>
        </p:nvSpPr>
        <p:spPr>
          <a:xfrm>
            <a:off x="959101" y="85200"/>
            <a:ext cx="8830200" cy="5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Pre-processing</a:t>
            </a:r>
            <a:endParaRPr sz="3200" b="1" dirty="0">
              <a:solidFill>
                <a:srgbClr val="0198A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6" name="Google Shape;126;gcf82d40dce_0_15"/>
          <p:cNvSpPr txBox="1"/>
          <p:nvPr/>
        </p:nvSpPr>
        <p:spPr>
          <a:xfrm>
            <a:off x="1035849" y="696638"/>
            <a:ext cx="10337643" cy="5817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Pertama</a:t>
            </a:r>
            <a:r>
              <a:rPr lang="en-US" sz="15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train-test split </a:t>
            </a:r>
            <a:r>
              <a:rPr lang="en-US" sz="15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dilakukan</a:t>
            </a:r>
            <a:r>
              <a:rPr lang="en-US" sz="15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pada data agar </a:t>
            </a:r>
            <a:r>
              <a:rPr lang="en-US" sz="15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tidak</a:t>
            </a:r>
            <a:r>
              <a:rPr lang="en-US" sz="15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-US" sz="15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terjadi</a:t>
            </a:r>
            <a:r>
              <a:rPr lang="en-US" sz="15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data leak </a:t>
            </a:r>
            <a:r>
              <a:rPr lang="en-US" sz="15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disaat</a:t>
            </a:r>
            <a:r>
              <a:rPr lang="en-US" sz="15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pre-processing. Ratio yang </a:t>
            </a:r>
            <a:r>
              <a:rPr lang="en-US" sz="15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digunakan</a:t>
            </a:r>
            <a:r>
              <a:rPr lang="en-US" sz="15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-US" sz="15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untuk</a:t>
            </a:r>
            <a:r>
              <a:rPr lang="en-US" sz="15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train-test split </a:t>
            </a:r>
            <a:r>
              <a:rPr lang="en-US" sz="15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adalah</a:t>
            </a:r>
            <a:r>
              <a:rPr lang="en-US" sz="15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0.8 : 0.2. </a:t>
            </a:r>
          </a:p>
          <a:p>
            <a:pPr marL="0" marR="0" lvl="0" indent="0" algn="l" rtl="0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500" dirty="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Jumlah</a:t>
            </a:r>
            <a:r>
              <a:rPr lang="en-US" sz="15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baris data : 4504</a:t>
            </a:r>
          </a:p>
          <a:p>
            <a:pPr marL="0" marR="0" lvl="0" indent="0" algn="l" rtl="0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-US" sz="15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Jumlah</a:t>
            </a:r>
            <a:r>
              <a:rPr lang="en-US" sz="15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baris data test : 1126</a:t>
            </a:r>
          </a:p>
          <a:p>
            <a:pPr marL="0" marR="0" lvl="0" indent="0" algn="l" rtl="0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Setelah data </a:t>
            </a:r>
            <a:r>
              <a:rPr lang="en-US" sz="15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sudah</a:t>
            </a:r>
            <a:r>
              <a:rPr lang="en-US" sz="15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di split, </a:t>
            </a:r>
            <a:r>
              <a:rPr lang="en-US" sz="15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dilakukan</a:t>
            </a:r>
            <a:r>
              <a:rPr lang="en-US" sz="15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handle </a:t>
            </a:r>
            <a:r>
              <a:rPr lang="en-US" sz="15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untuk</a:t>
            </a:r>
            <a:r>
              <a:rPr lang="en-US" sz="15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miscategorized value </a:t>
            </a:r>
            <a:r>
              <a:rPr lang="en-US" sz="15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dimana</a:t>
            </a:r>
            <a:r>
              <a:rPr lang="en-US" sz="15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-US" sz="15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ada</a:t>
            </a:r>
            <a:r>
              <a:rPr lang="en-US" sz="15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-US" sz="15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beberapa</a:t>
            </a:r>
            <a:r>
              <a:rPr lang="en-US" sz="15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value yang </a:t>
            </a:r>
            <a:r>
              <a:rPr lang="en-US" sz="15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mempunyai</a:t>
            </a:r>
            <a:r>
              <a:rPr lang="en-US" sz="15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category </a:t>
            </a:r>
            <a:r>
              <a:rPr lang="en-US" sz="15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sama</a:t>
            </a:r>
            <a:r>
              <a:rPr lang="en-US" sz="15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-US" sz="15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tetapi</a:t>
            </a:r>
            <a:r>
              <a:rPr lang="en-US" sz="15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-US" sz="15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ditetapkan</a:t>
            </a:r>
            <a:r>
              <a:rPr lang="en-US" sz="15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-US" sz="15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sebagai</a:t>
            </a:r>
            <a:r>
              <a:rPr lang="en-US" sz="15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-US" sz="15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berbeda</a:t>
            </a:r>
            <a:r>
              <a:rPr lang="en-US" sz="15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. </a:t>
            </a:r>
          </a:p>
          <a:p>
            <a:pPr marL="0" marR="0" lvl="0" indent="0" algn="l" rtl="0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500" dirty="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500" dirty="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Setelah </a:t>
            </a:r>
            <a:r>
              <a:rPr lang="en-US" sz="15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itu</a:t>
            </a:r>
            <a:r>
              <a:rPr lang="en-US" sz="15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-US" sz="15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dilakukanlah</a:t>
            </a:r>
            <a:r>
              <a:rPr lang="en-US" sz="15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handle missing value </a:t>
            </a:r>
            <a:r>
              <a:rPr lang="en-US" sz="15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dengan</a:t>
            </a:r>
            <a:r>
              <a:rPr lang="en-US" sz="15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-US" sz="15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mengisi</a:t>
            </a:r>
            <a:r>
              <a:rPr lang="en-US" sz="15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median pada data numerical dan modus pada data categorical.</a:t>
            </a:r>
          </a:p>
          <a:p>
            <a:pPr marL="0" marR="0" lvl="0" indent="0" algn="l" rtl="0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500" dirty="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Dengan</a:t>
            </a:r>
            <a:r>
              <a:rPr lang="en-US" sz="15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-US" sz="15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menggunakan</a:t>
            </a:r>
            <a:r>
              <a:rPr lang="en-US" sz="15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Z-score kami </a:t>
            </a:r>
            <a:r>
              <a:rPr lang="en-US" sz="15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menghilangkan</a:t>
            </a:r>
            <a:r>
              <a:rPr lang="en-US" sz="15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data-data yang </a:t>
            </a:r>
            <a:r>
              <a:rPr lang="en-US" sz="15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terdeteksi</a:t>
            </a:r>
            <a:r>
              <a:rPr lang="en-US" sz="15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-US" sz="15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sebagai</a:t>
            </a:r>
            <a:r>
              <a:rPr lang="en-US" sz="15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outlier.</a:t>
            </a:r>
          </a:p>
          <a:p>
            <a:pPr marL="0" marR="0" lvl="0" indent="0" algn="l" rtl="0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Data yang </a:t>
            </a:r>
            <a:r>
              <a:rPr lang="en-US" sz="15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terdeteksi</a:t>
            </a:r>
            <a:r>
              <a:rPr lang="en-US" sz="15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-US" sz="15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sebagai</a:t>
            </a:r>
            <a:r>
              <a:rPr lang="en-US" sz="15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outlier </a:t>
            </a:r>
            <a:r>
              <a:rPr lang="en-US" sz="15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adalah</a:t>
            </a:r>
            <a:r>
              <a:rPr lang="en-US" sz="15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data </a:t>
            </a:r>
            <a:r>
              <a:rPr lang="en-US" sz="15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dengan</a:t>
            </a:r>
            <a:r>
              <a:rPr lang="en-US" sz="15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Z-score </a:t>
            </a:r>
            <a:r>
              <a:rPr lang="en-US" sz="15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diatas</a:t>
            </a:r>
            <a:r>
              <a:rPr lang="en-US" sz="15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3</a:t>
            </a:r>
          </a:p>
          <a:p>
            <a:pPr marL="0" marR="0" lvl="0" indent="0" algn="l" rtl="0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500" dirty="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-US" sz="15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Jumlah</a:t>
            </a:r>
            <a:r>
              <a:rPr lang="en-US" sz="15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baris data train </a:t>
            </a:r>
            <a:r>
              <a:rPr lang="en-US" sz="15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setelah</a:t>
            </a:r>
            <a:r>
              <a:rPr lang="en-US" sz="15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-US" sz="15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memfilter</a:t>
            </a:r>
            <a:r>
              <a:rPr lang="en-US" sz="15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outlier: 4329 </a:t>
            </a:r>
          </a:p>
          <a:p>
            <a:pPr marL="0" marR="0" lvl="0" indent="0" algn="l" rtl="0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Jumlah</a:t>
            </a:r>
            <a:r>
              <a:rPr lang="en-US" sz="15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baris data test </a:t>
            </a:r>
            <a:r>
              <a:rPr lang="en-US" sz="15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setelah</a:t>
            </a:r>
            <a:r>
              <a:rPr lang="en-US" sz="15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-US" sz="15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memfilter</a:t>
            </a:r>
            <a:r>
              <a:rPr lang="en-US" sz="15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outlier: 107 8</a:t>
            </a:r>
          </a:p>
          <a:p>
            <a:pPr marL="0" marR="0" lvl="0" indent="0" algn="l" rtl="0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500" dirty="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7F007DE-4C43-48EF-96D0-7DB10513CE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53343" y="2963302"/>
            <a:ext cx="7944803" cy="93139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gcf82d40dce_0_15" descr="A close up of a logo&#10;&#10;Description automatically generated"/>
          <p:cNvPicPr preferRelativeResize="0"/>
          <p:nvPr/>
        </p:nvPicPr>
        <p:blipFill rotWithShape="1">
          <a:blip r:embed="rId3">
            <a:alphaModFix amt="71000"/>
          </a:blip>
          <a:srcRect/>
          <a:stretch/>
        </p:blipFill>
        <p:spPr>
          <a:xfrm>
            <a:off x="-13753" y="696642"/>
            <a:ext cx="12192000" cy="5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gcf82d40dce_0_15" descr="A picture containing drawing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863470" y="-1"/>
            <a:ext cx="1268910" cy="527648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gcf82d40dce_0_15"/>
          <p:cNvSpPr txBox="1"/>
          <p:nvPr/>
        </p:nvSpPr>
        <p:spPr>
          <a:xfrm>
            <a:off x="959101" y="85200"/>
            <a:ext cx="8830200" cy="5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Pre-processing (Feature Encoding)</a:t>
            </a:r>
            <a:endParaRPr sz="3200" b="1">
              <a:solidFill>
                <a:srgbClr val="0198A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6" name="Google Shape;126;gcf82d40dce_0_15"/>
          <p:cNvSpPr txBox="1"/>
          <p:nvPr/>
        </p:nvSpPr>
        <p:spPr>
          <a:xfrm>
            <a:off x="1035850" y="696638"/>
            <a:ext cx="9180382" cy="21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Untuk</a:t>
            </a:r>
            <a:r>
              <a:rPr lang="en-US" sz="15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-US" sz="15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kolom</a:t>
            </a:r>
            <a:r>
              <a:rPr lang="en-US" sz="15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-US" sz="15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PreferredLoginDevice</a:t>
            </a:r>
            <a:r>
              <a:rPr lang="en-US" sz="15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dan Gender </a:t>
            </a:r>
            <a:r>
              <a:rPr lang="en-US" sz="15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dilakukan</a:t>
            </a:r>
            <a:r>
              <a:rPr lang="en-US" sz="15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label encoder, </a:t>
            </a:r>
            <a:r>
              <a:rPr lang="en-US" sz="15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karena</a:t>
            </a:r>
            <a:r>
              <a:rPr lang="en-US" sz="15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-US" sz="15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mereka</a:t>
            </a:r>
            <a:r>
              <a:rPr lang="en-US" sz="15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-US" sz="15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hanya</a:t>
            </a:r>
            <a:r>
              <a:rPr lang="en-US" sz="15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-US" sz="15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memiliki</a:t>
            </a:r>
            <a:r>
              <a:rPr lang="en-US" sz="15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2 category</a:t>
            </a:r>
            <a:endParaRPr sz="1500" dirty="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ABC7858-F24C-46A8-9A47-DFBD608DD4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3157" y="1235038"/>
            <a:ext cx="6573701" cy="2193962"/>
          </a:xfrm>
          <a:prstGeom prst="rect">
            <a:avLst/>
          </a:prstGeom>
        </p:spPr>
      </p:pic>
      <p:sp>
        <p:nvSpPr>
          <p:cNvPr id="10" name="Google Shape;126;gcf82d40dce_0_15">
            <a:extLst>
              <a:ext uri="{FF2B5EF4-FFF2-40B4-BE49-F238E27FC236}">
                <a16:creationId xmlns:a16="http://schemas.microsoft.com/office/drawing/2014/main" id="{BC776321-1C47-4263-B47A-3EA8EF981979}"/>
              </a:ext>
            </a:extLst>
          </p:cNvPr>
          <p:cNvSpPr txBox="1"/>
          <p:nvPr/>
        </p:nvSpPr>
        <p:spPr>
          <a:xfrm>
            <a:off x="962526" y="3967396"/>
            <a:ext cx="9180382" cy="1101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Untuk</a:t>
            </a:r>
            <a:r>
              <a:rPr lang="en-US" sz="15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-US" sz="15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kolom</a:t>
            </a:r>
            <a:r>
              <a:rPr lang="en-US" sz="15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category yang lain yang </a:t>
            </a:r>
            <a:r>
              <a:rPr lang="en-US" sz="15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tidak</a:t>
            </a:r>
            <a:r>
              <a:rPr lang="en-US" sz="15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-US" sz="15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mempunyai</a:t>
            </a:r>
            <a:r>
              <a:rPr lang="en-US" sz="15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-US" sz="15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urutan</a:t>
            </a:r>
            <a:r>
              <a:rPr lang="en-US" sz="15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-US" sz="15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dilakukan</a:t>
            </a:r>
            <a:r>
              <a:rPr lang="en-US" sz="15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One-hot encoding </a:t>
            </a:r>
            <a:endParaRPr sz="1500" dirty="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A5D951-8619-44DF-9ECA-0E0567BA8B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84717" y="4856403"/>
            <a:ext cx="9822565" cy="1089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313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gcf82d40dce_0_15" descr="A close up of a logo&#10;&#10;Description automatically generated"/>
          <p:cNvPicPr preferRelativeResize="0"/>
          <p:nvPr/>
        </p:nvPicPr>
        <p:blipFill rotWithShape="1">
          <a:blip r:embed="rId3">
            <a:alphaModFix amt="71000"/>
          </a:blip>
          <a:srcRect/>
          <a:stretch/>
        </p:blipFill>
        <p:spPr>
          <a:xfrm>
            <a:off x="-13753" y="696642"/>
            <a:ext cx="12192000" cy="5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gcf82d40dce_0_15" descr="A picture containing drawing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863470" y="-1"/>
            <a:ext cx="1268910" cy="527648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gcf82d40dce_0_15"/>
          <p:cNvSpPr txBox="1"/>
          <p:nvPr/>
        </p:nvSpPr>
        <p:spPr>
          <a:xfrm>
            <a:off x="959101" y="85200"/>
            <a:ext cx="9438346" cy="5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Pre-processing (Feature </a:t>
            </a:r>
            <a:r>
              <a:rPr lang="en-US" sz="3200" b="1" dirty="0" err="1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Transoformation</a:t>
            </a:r>
            <a:r>
              <a:rPr lang="en-US" sz="3200" b="1" dirty="0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)</a:t>
            </a:r>
            <a:endParaRPr sz="3200" b="1" dirty="0">
              <a:solidFill>
                <a:srgbClr val="0198A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6" name="Google Shape;126;gcf82d40dce_0_15"/>
          <p:cNvSpPr txBox="1"/>
          <p:nvPr/>
        </p:nvSpPr>
        <p:spPr>
          <a:xfrm>
            <a:off x="1035850" y="696638"/>
            <a:ext cx="9180382" cy="7828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Untuk</a:t>
            </a:r>
            <a:r>
              <a:rPr lang="en-US" sz="15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-US" sz="15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beberapa</a:t>
            </a:r>
            <a:r>
              <a:rPr lang="en-US" sz="15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-US" sz="15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kolom</a:t>
            </a:r>
            <a:r>
              <a:rPr lang="en-US" sz="15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yang </a:t>
            </a:r>
            <a:r>
              <a:rPr lang="en-US" sz="15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memiliki</a:t>
            </a:r>
            <a:r>
              <a:rPr lang="en-US" sz="15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right-skewed distribution </a:t>
            </a:r>
            <a:r>
              <a:rPr lang="en-US" sz="15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dilakukan</a:t>
            </a:r>
            <a:r>
              <a:rPr lang="en-US" sz="15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Box-cox transformation agar </a:t>
            </a:r>
            <a:r>
              <a:rPr lang="en-US" sz="15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distribusi</a:t>
            </a:r>
            <a:r>
              <a:rPr lang="en-US" sz="15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-US" sz="15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mereka</a:t>
            </a:r>
            <a:r>
              <a:rPr lang="en-US" sz="15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-US" sz="15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mendekati</a:t>
            </a:r>
            <a:r>
              <a:rPr lang="en-US" sz="15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normal.</a:t>
            </a:r>
            <a:endParaRPr sz="1500" dirty="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23D4B7-CBA2-4F9B-B7BA-A2B8B4116F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2275" y="1955952"/>
            <a:ext cx="5641460" cy="29460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BBB18B9-3312-4F17-8769-67B75F850D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30657" y="3372689"/>
            <a:ext cx="5451079" cy="2788669"/>
          </a:xfrm>
          <a:prstGeom prst="rect">
            <a:avLst/>
          </a:prstGeom>
        </p:spPr>
      </p:pic>
      <p:sp>
        <p:nvSpPr>
          <p:cNvPr id="13" name="Google Shape;126;gcf82d40dce_0_15">
            <a:extLst>
              <a:ext uri="{FF2B5EF4-FFF2-40B4-BE49-F238E27FC236}">
                <a16:creationId xmlns:a16="http://schemas.microsoft.com/office/drawing/2014/main" id="{BEAC017B-A010-4BB3-8B44-8F1257923F0C}"/>
              </a:ext>
            </a:extLst>
          </p:cNvPr>
          <p:cNvSpPr txBox="1"/>
          <p:nvPr/>
        </p:nvSpPr>
        <p:spPr>
          <a:xfrm>
            <a:off x="2237233" y="1571236"/>
            <a:ext cx="2551543" cy="487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Before Box-cox Transformation</a:t>
            </a:r>
            <a:endParaRPr sz="1500" dirty="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4" name="Google Shape;126;gcf82d40dce_0_15">
            <a:extLst>
              <a:ext uri="{FF2B5EF4-FFF2-40B4-BE49-F238E27FC236}">
                <a16:creationId xmlns:a16="http://schemas.microsoft.com/office/drawing/2014/main" id="{CAA0D572-CE64-44D4-BBFB-8A9E2A63EBF4}"/>
              </a:ext>
            </a:extLst>
          </p:cNvPr>
          <p:cNvSpPr txBox="1"/>
          <p:nvPr/>
        </p:nvSpPr>
        <p:spPr>
          <a:xfrm>
            <a:off x="7980219" y="2928802"/>
            <a:ext cx="2551543" cy="487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After Box-cox Transformation</a:t>
            </a:r>
            <a:endParaRPr sz="1500" dirty="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  <p:extLst>
      <p:ext uri="{BB962C8B-B14F-4D97-AF65-F5344CB8AC3E}">
        <p14:creationId xmlns:p14="http://schemas.microsoft.com/office/powerpoint/2010/main" val="3536886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</TotalTime>
  <Words>1310</Words>
  <Application>Microsoft Office PowerPoint</Application>
  <PresentationFormat>Widescreen</PresentationFormat>
  <Paragraphs>98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Calibri</vt:lpstr>
      <vt:lpstr>Montserrat</vt:lpstr>
      <vt:lpstr>Arial</vt:lpstr>
      <vt:lpstr>Dosis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msoffice5650</dc:creator>
  <cp:lastModifiedBy>BRYAN TAMIN</cp:lastModifiedBy>
  <cp:revision>4</cp:revision>
  <dcterms:created xsi:type="dcterms:W3CDTF">2020-04-28T06:06:52Z</dcterms:created>
  <dcterms:modified xsi:type="dcterms:W3CDTF">2022-02-28T21:07:15Z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0x0101007A90A3EAE74D784A98B166F67BEEB090</vt:lpwstr>
  </property>
</Properties>
</file>